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07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9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7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2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192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5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99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6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4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9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2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5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92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1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862D67-D2E9-405C-9FDC-F8DECFE75C91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5DEAE7-F6CA-4D0D-BA29-28F87805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5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the-lancet" TargetMode="External"/><Relationship Id="rId2" Type="http://schemas.openxmlformats.org/officeDocument/2006/relationships/hyperlink" Target="https://link.springer.com/journal/1043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ademic.oup.com/past" TargetMode="External"/><Relationship Id="rId4" Type="http://schemas.openxmlformats.org/officeDocument/2006/relationships/hyperlink" Target="https://heinonline.org/HOL/Index?index=journals/hilj&amp;collection=journa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a.org.uk/" TargetMode="External"/><Relationship Id="rId2" Type="http://schemas.openxmlformats.org/officeDocument/2006/relationships/hyperlink" Target="http://www.eia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etrysociety.org.uk/" TargetMode="External"/><Relationship Id="rId4" Type="http://schemas.openxmlformats.org/officeDocument/2006/relationships/hyperlink" Target="https://www.lms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vs Professional 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289" y="550286"/>
            <a:ext cx="9601196" cy="74995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Information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77342"/>
              </p:ext>
            </p:extLst>
          </p:nvPr>
        </p:nvGraphicFramePr>
        <p:xfrm>
          <a:off x="1076243" y="1281019"/>
          <a:ext cx="9857288" cy="4977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078">
                  <a:extLst>
                    <a:ext uri="{9D8B030D-6E8A-4147-A177-3AD203B41FA5}">
                      <a16:colId xmlns:a16="http://schemas.microsoft.com/office/drawing/2014/main" val="26738997"/>
                    </a:ext>
                  </a:extLst>
                </a:gridCol>
                <a:gridCol w="7993210">
                  <a:extLst>
                    <a:ext uri="{9D8B030D-6E8A-4147-A177-3AD203B41FA5}">
                      <a16:colId xmlns:a16="http://schemas.microsoft.com/office/drawing/2014/main" val="4245129486"/>
                    </a:ext>
                  </a:extLst>
                </a:gridCol>
              </a:tblGrid>
              <a:tr h="778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is it?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</a:t>
                      </a: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information. Based on either original research or experimentation, or on secondary research in the form of reviews or summaries. Includes footnotes and/or a bibliography and may include graphs or charts and other supplementary material such as data tables.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2971276536"/>
                  </a:ext>
                </a:extLst>
              </a:tr>
              <a:tr h="532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Author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Written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someone with a recognised degree of authority in a particular field, typically an academic or researcher.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1615806938"/>
                  </a:ext>
                </a:extLst>
              </a:tr>
              <a:tr h="445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Audience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Read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used by other experts in a particular field, including students of a recognised academic discipline.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2345380036"/>
                  </a:ext>
                </a:extLst>
              </a:tr>
              <a:tr h="445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Format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Produced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print and electronic formats.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2336737267"/>
                  </a:ext>
                </a:extLst>
              </a:tr>
              <a:tr h="445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Publisher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Published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an academic association or a university/academic press.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3082779631"/>
                  </a:ext>
                </a:extLst>
              </a:tr>
              <a:tr h="590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Promotes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study and research by reporting new findings or ideas; also increases the author’s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credentials.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4234120463"/>
                  </a:ext>
                </a:extLst>
              </a:tr>
              <a:tr h="561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Quality control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Usually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subject to the peer-review process - i.e. other academics, researchers or specialists working in a particular discipline evaluate the quality and originality of the research as a precondition of publication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1476764846"/>
                  </a:ext>
                </a:extLst>
              </a:tr>
              <a:tr h="1114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academic information are scholarly, peer-reviewed journals such as: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Annals of Biomedical Engineering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The Lancet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Harvard International Law Journal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Past &amp; Present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extLst>
                  <a:ext uri="{0D108BD9-81ED-4DB2-BD59-A6C34878D82A}">
                    <a16:rowId xmlns:a16="http://schemas.microsoft.com/office/drawing/2014/main" val="288069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33" y="656818"/>
            <a:ext cx="9601196" cy="62156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Information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813978"/>
              </p:ext>
            </p:extLst>
          </p:nvPr>
        </p:nvGraphicFramePr>
        <p:xfrm>
          <a:off x="1312899" y="1406770"/>
          <a:ext cx="9601567" cy="468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719">
                  <a:extLst>
                    <a:ext uri="{9D8B030D-6E8A-4147-A177-3AD203B41FA5}">
                      <a16:colId xmlns:a16="http://schemas.microsoft.com/office/drawing/2014/main" val="26738997"/>
                    </a:ext>
                  </a:extLst>
                </a:gridCol>
                <a:gridCol w="7785848">
                  <a:extLst>
                    <a:ext uri="{9D8B030D-6E8A-4147-A177-3AD203B41FA5}">
                      <a16:colId xmlns:a16="http://schemas.microsoft.com/office/drawing/2014/main" val="4245129486"/>
                    </a:ext>
                  </a:extLst>
                </a:gridCol>
              </a:tblGrid>
              <a:tr h="790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is it?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Professional/vocational includes industry news and analysis; product and market information; news about technical developments, materials and processes; reviews of software.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276536"/>
                  </a:ext>
                </a:extLst>
              </a:tr>
              <a:tr h="406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Author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Written by a member of a profession or industry but not necessarily a researcher.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806938"/>
                  </a:ext>
                </a:extLst>
              </a:tr>
              <a:tr h="406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Audience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 and used by members of a particular profession or field.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380036"/>
                  </a:ext>
                </a:extLst>
              </a:tr>
              <a:tr h="406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Format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Produced in print and electronic formats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737267"/>
                  </a:ext>
                </a:extLst>
              </a:tr>
              <a:tr h="406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Publisher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by independent commercial publishers and companies.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779631"/>
                  </a:ext>
                </a:extLst>
              </a:tr>
              <a:tr h="406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Informs, promotes and generally strengthens the profession, and enhances knowledge of current professional practice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120463"/>
                  </a:ext>
                </a:extLst>
              </a:tr>
              <a:tr h="632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Quality control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formal evaluation of professional vocational information, but information from professional bodies is likely to be good quality up to date and relevant.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764846"/>
                  </a:ext>
                </a:extLst>
              </a:tr>
              <a:tr h="948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751" marR="687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 of professional/vocational information include the following: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i="1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Engineering Industries Association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i="1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British Medical Association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i="1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London Mathematical Society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i="1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The Poetry Society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69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0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285</Words>
  <Application>Microsoft Office PowerPoint</Application>
  <PresentationFormat>Widescreen</PresentationFormat>
  <Paragraphs>68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Garamond</vt:lpstr>
      <vt:lpstr>Times New Roman</vt:lpstr>
      <vt:lpstr>Organic</vt:lpstr>
      <vt:lpstr>Academic vs Professional  Information</vt:lpstr>
      <vt:lpstr>Academic Information</vt:lpstr>
      <vt:lpstr>Professional Information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vs Professional  Information</dc:title>
  <dc:creator>Sonja Rivera</dc:creator>
  <cp:lastModifiedBy>Sonja Rivera</cp:lastModifiedBy>
  <cp:revision>5</cp:revision>
  <dcterms:created xsi:type="dcterms:W3CDTF">2018-12-13T16:15:47Z</dcterms:created>
  <dcterms:modified xsi:type="dcterms:W3CDTF">2018-12-13T16:51:08Z</dcterms:modified>
</cp:coreProperties>
</file>