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5" r:id="rId5"/>
    <p:sldId id="267" r:id="rId6"/>
    <p:sldId id="268" r:id="rId7"/>
    <p:sldId id="269" r:id="rId8"/>
    <p:sldId id="270" r:id="rId9"/>
    <p:sldId id="271" r:id="rId10"/>
    <p:sldId id="273" r:id="rId11"/>
    <p:sldId id="272" r:id="rId12"/>
    <p:sldId id="260" r:id="rId13"/>
    <p:sldId id="257" r:id="rId14"/>
    <p:sldId id="261" r:id="rId15"/>
    <p:sldId id="266" r:id="rId16"/>
    <p:sldId id="262"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p:scale>
          <a:sx n="97" d="100"/>
          <a:sy n="97" d="100"/>
        </p:scale>
        <p:origin x="86" y="3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ouard Morena" userId="2e121fa9-f008-4742-97be-48a08069b91e" providerId="ADAL" clId="{30C34280-5930-437C-AE3C-C9EFAD32ED05}"/>
    <pc:docChg chg="custSel modSld">
      <pc:chgData name="Edouard Morena" userId="2e121fa9-f008-4742-97be-48a08069b91e" providerId="ADAL" clId="{30C34280-5930-437C-AE3C-C9EFAD32ED05}" dt="2023-11-06T15:54:01.464" v="320" actId="20577"/>
      <pc:docMkLst>
        <pc:docMk/>
      </pc:docMkLst>
      <pc:sldChg chg="modSp mod">
        <pc:chgData name="Edouard Morena" userId="2e121fa9-f008-4742-97be-48a08069b91e" providerId="ADAL" clId="{30C34280-5930-437C-AE3C-C9EFAD32ED05}" dt="2023-11-06T15:04:41.671" v="6" actId="20577"/>
        <pc:sldMkLst>
          <pc:docMk/>
          <pc:sldMk cId="109857222" sldId="256"/>
        </pc:sldMkLst>
        <pc:spChg chg="mod">
          <ac:chgData name="Edouard Morena" userId="2e121fa9-f008-4742-97be-48a08069b91e" providerId="ADAL" clId="{30C34280-5930-437C-AE3C-C9EFAD32ED05}" dt="2023-11-06T15:04:41.671" v="6" actId="20577"/>
          <ac:spMkLst>
            <pc:docMk/>
            <pc:sldMk cId="109857222" sldId="256"/>
            <ac:spMk id="2" creationId="{00000000-0000-0000-0000-000000000000}"/>
          </ac:spMkLst>
        </pc:spChg>
      </pc:sldChg>
      <pc:sldChg chg="modSp mod">
        <pc:chgData name="Edouard Morena" userId="2e121fa9-f008-4742-97be-48a08069b91e" providerId="ADAL" clId="{30C34280-5930-437C-AE3C-C9EFAD32ED05}" dt="2023-11-06T15:13:33.647" v="248" actId="20577"/>
        <pc:sldMkLst>
          <pc:docMk/>
          <pc:sldMk cId="2470428947" sldId="257"/>
        </pc:sldMkLst>
        <pc:spChg chg="mod">
          <ac:chgData name="Edouard Morena" userId="2e121fa9-f008-4742-97be-48a08069b91e" providerId="ADAL" clId="{30C34280-5930-437C-AE3C-C9EFAD32ED05}" dt="2023-11-06T15:13:33.647" v="248" actId="20577"/>
          <ac:spMkLst>
            <pc:docMk/>
            <pc:sldMk cId="2470428947" sldId="257"/>
            <ac:spMk id="3" creationId="{D0B4408E-BE06-4CC9-B02F-38A12349970B}"/>
          </ac:spMkLst>
        </pc:spChg>
      </pc:sldChg>
      <pc:sldChg chg="modSp mod">
        <pc:chgData name="Edouard Morena" userId="2e121fa9-f008-4742-97be-48a08069b91e" providerId="ADAL" clId="{30C34280-5930-437C-AE3C-C9EFAD32ED05}" dt="2023-11-06T15:54:01.464" v="320" actId="20577"/>
        <pc:sldMkLst>
          <pc:docMk/>
          <pc:sldMk cId="4112610229" sldId="259"/>
        </pc:sldMkLst>
        <pc:spChg chg="mod">
          <ac:chgData name="Edouard Morena" userId="2e121fa9-f008-4742-97be-48a08069b91e" providerId="ADAL" clId="{30C34280-5930-437C-AE3C-C9EFAD32ED05}" dt="2023-11-06T15:54:01.464" v="320" actId="20577"/>
          <ac:spMkLst>
            <pc:docMk/>
            <pc:sldMk cId="4112610229" sldId="259"/>
            <ac:spMk id="3" creationId="{47C8A174-C17D-4E15-B67F-8278A76AE782}"/>
          </ac:spMkLst>
        </pc:spChg>
      </pc:sldChg>
      <pc:sldChg chg="modSp mod">
        <pc:chgData name="Edouard Morena" userId="2e121fa9-f008-4742-97be-48a08069b91e" providerId="ADAL" clId="{30C34280-5930-437C-AE3C-C9EFAD32ED05}" dt="2023-11-06T15:12:06.097" v="157" actId="313"/>
        <pc:sldMkLst>
          <pc:docMk/>
          <pc:sldMk cId="2209817495" sldId="260"/>
        </pc:sldMkLst>
        <pc:spChg chg="mod">
          <ac:chgData name="Edouard Morena" userId="2e121fa9-f008-4742-97be-48a08069b91e" providerId="ADAL" clId="{30C34280-5930-437C-AE3C-C9EFAD32ED05}" dt="2023-11-06T15:12:06.097" v="157" actId="313"/>
          <ac:spMkLst>
            <pc:docMk/>
            <pc:sldMk cId="2209817495" sldId="260"/>
            <ac:spMk id="3" creationId="{30666B23-7682-4863-B0D6-645A887F43E0}"/>
          </ac:spMkLst>
        </pc:spChg>
      </pc:sldChg>
      <pc:sldChg chg="modSp mod">
        <pc:chgData name="Edouard Morena" userId="2e121fa9-f008-4742-97be-48a08069b91e" providerId="ADAL" clId="{30C34280-5930-437C-AE3C-C9EFAD32ED05}" dt="2023-11-06T15:52:42.350" v="279" actId="113"/>
        <pc:sldMkLst>
          <pc:docMk/>
          <pc:sldMk cId="1542621680" sldId="261"/>
        </pc:sldMkLst>
        <pc:spChg chg="mod">
          <ac:chgData name="Edouard Morena" userId="2e121fa9-f008-4742-97be-48a08069b91e" providerId="ADAL" clId="{30C34280-5930-437C-AE3C-C9EFAD32ED05}" dt="2023-11-06T15:52:42.350" v="279" actId="113"/>
          <ac:spMkLst>
            <pc:docMk/>
            <pc:sldMk cId="1542621680" sldId="261"/>
            <ac:spMk id="3" creationId="{7A37878F-3A36-4250-BD80-E24D9E279003}"/>
          </ac:spMkLst>
        </pc:spChg>
      </pc:sldChg>
      <pc:sldChg chg="modSp mod">
        <pc:chgData name="Edouard Morena" userId="2e121fa9-f008-4742-97be-48a08069b91e" providerId="ADAL" clId="{30C34280-5930-437C-AE3C-C9EFAD32ED05}" dt="2023-11-06T15:05:40.054" v="20" actId="20577"/>
        <pc:sldMkLst>
          <pc:docMk/>
          <pc:sldMk cId="122740564" sldId="264"/>
        </pc:sldMkLst>
        <pc:spChg chg="mod">
          <ac:chgData name="Edouard Morena" userId="2e121fa9-f008-4742-97be-48a08069b91e" providerId="ADAL" clId="{30C34280-5930-437C-AE3C-C9EFAD32ED05}" dt="2023-11-06T15:05:08.694" v="13" actId="20577"/>
          <ac:spMkLst>
            <pc:docMk/>
            <pc:sldMk cId="122740564" sldId="264"/>
            <ac:spMk id="2" creationId="{9883C9CD-9E81-4E89-9425-08C91E601693}"/>
          </ac:spMkLst>
        </pc:spChg>
        <pc:spChg chg="mod">
          <ac:chgData name="Edouard Morena" userId="2e121fa9-f008-4742-97be-48a08069b91e" providerId="ADAL" clId="{30C34280-5930-437C-AE3C-C9EFAD32ED05}" dt="2023-11-06T15:05:40.054" v="20" actId="20577"/>
          <ac:spMkLst>
            <pc:docMk/>
            <pc:sldMk cId="122740564" sldId="264"/>
            <ac:spMk id="3" creationId="{8F3BB919-6413-42BD-BAAB-FE882822330B}"/>
          </ac:spMkLst>
        </pc:spChg>
      </pc:sldChg>
      <pc:sldChg chg="modSp mod">
        <pc:chgData name="Edouard Morena" userId="2e121fa9-f008-4742-97be-48a08069b91e" providerId="ADAL" clId="{30C34280-5930-437C-AE3C-C9EFAD32ED05}" dt="2023-11-06T15:06:07.987" v="25" actId="20577"/>
        <pc:sldMkLst>
          <pc:docMk/>
          <pc:sldMk cId="308260371" sldId="265"/>
        </pc:sldMkLst>
        <pc:spChg chg="mod">
          <ac:chgData name="Edouard Morena" userId="2e121fa9-f008-4742-97be-48a08069b91e" providerId="ADAL" clId="{30C34280-5930-437C-AE3C-C9EFAD32ED05}" dt="2023-11-06T15:06:07.987" v="25" actId="20577"/>
          <ac:spMkLst>
            <pc:docMk/>
            <pc:sldMk cId="308260371" sldId="265"/>
            <ac:spMk id="3" creationId="{C7D243FF-D673-46CB-B3B3-BD61B6EA8A5C}"/>
          </ac:spMkLst>
        </pc:spChg>
      </pc:sldChg>
      <pc:sldChg chg="modSp mod">
        <pc:chgData name="Edouard Morena" userId="2e121fa9-f008-4742-97be-48a08069b91e" providerId="ADAL" clId="{30C34280-5930-437C-AE3C-C9EFAD32ED05}" dt="2023-11-06T15:14:46.137" v="278" actId="313"/>
        <pc:sldMkLst>
          <pc:docMk/>
          <pc:sldMk cId="642385796" sldId="266"/>
        </pc:sldMkLst>
        <pc:spChg chg="mod">
          <ac:chgData name="Edouard Morena" userId="2e121fa9-f008-4742-97be-48a08069b91e" providerId="ADAL" clId="{30C34280-5930-437C-AE3C-C9EFAD32ED05}" dt="2023-11-06T15:14:46.137" v="278" actId="313"/>
          <ac:spMkLst>
            <pc:docMk/>
            <pc:sldMk cId="642385796" sldId="266"/>
            <ac:spMk id="3" creationId="{C78A8E2D-F731-4D2E-940D-917B3C8E45D7}"/>
          </ac:spMkLst>
        </pc:spChg>
      </pc:sldChg>
      <pc:sldChg chg="modSp mod">
        <pc:chgData name="Edouard Morena" userId="2e121fa9-f008-4742-97be-48a08069b91e" providerId="ADAL" clId="{30C34280-5930-437C-AE3C-C9EFAD32ED05}" dt="2023-11-06T15:07:18.882" v="51" actId="20577"/>
        <pc:sldMkLst>
          <pc:docMk/>
          <pc:sldMk cId="868212938" sldId="267"/>
        </pc:sldMkLst>
        <pc:spChg chg="mod">
          <ac:chgData name="Edouard Morena" userId="2e121fa9-f008-4742-97be-48a08069b91e" providerId="ADAL" clId="{30C34280-5930-437C-AE3C-C9EFAD32ED05}" dt="2023-11-06T15:07:18.882" v="51" actId="20577"/>
          <ac:spMkLst>
            <pc:docMk/>
            <pc:sldMk cId="868212938" sldId="267"/>
            <ac:spMk id="3" creationId="{65285AE0-1323-4353-B821-63DB063E57FA}"/>
          </ac:spMkLst>
        </pc:spChg>
      </pc:sldChg>
      <pc:sldChg chg="modSp mod">
        <pc:chgData name="Edouard Morena" userId="2e121fa9-f008-4742-97be-48a08069b91e" providerId="ADAL" clId="{30C34280-5930-437C-AE3C-C9EFAD32ED05}" dt="2023-11-06T15:07:51.651" v="67" actId="313"/>
        <pc:sldMkLst>
          <pc:docMk/>
          <pc:sldMk cId="1273032843" sldId="268"/>
        </pc:sldMkLst>
        <pc:spChg chg="mod">
          <ac:chgData name="Edouard Morena" userId="2e121fa9-f008-4742-97be-48a08069b91e" providerId="ADAL" clId="{30C34280-5930-437C-AE3C-C9EFAD32ED05}" dt="2023-11-06T15:07:51.651" v="67" actId="313"/>
          <ac:spMkLst>
            <pc:docMk/>
            <pc:sldMk cId="1273032843" sldId="268"/>
            <ac:spMk id="3" creationId="{62B19191-D18F-4DFE-A53A-2E4C6837EAA6}"/>
          </ac:spMkLst>
        </pc:spChg>
      </pc:sldChg>
      <pc:sldChg chg="modSp mod">
        <pc:chgData name="Edouard Morena" userId="2e121fa9-f008-4742-97be-48a08069b91e" providerId="ADAL" clId="{30C34280-5930-437C-AE3C-C9EFAD32ED05}" dt="2023-11-06T15:09:31.616" v="113" actId="20577"/>
        <pc:sldMkLst>
          <pc:docMk/>
          <pc:sldMk cId="1723381816" sldId="269"/>
        </pc:sldMkLst>
        <pc:spChg chg="mod">
          <ac:chgData name="Edouard Morena" userId="2e121fa9-f008-4742-97be-48a08069b91e" providerId="ADAL" clId="{30C34280-5930-437C-AE3C-C9EFAD32ED05}" dt="2023-11-06T15:09:31.616" v="113" actId="20577"/>
          <ac:spMkLst>
            <pc:docMk/>
            <pc:sldMk cId="1723381816" sldId="269"/>
            <ac:spMk id="3" creationId="{B84503BC-D122-465A-BE2F-B480292DF91A}"/>
          </ac:spMkLst>
        </pc:spChg>
      </pc:sldChg>
      <pc:sldChg chg="modSp mod">
        <pc:chgData name="Edouard Morena" userId="2e121fa9-f008-4742-97be-48a08069b91e" providerId="ADAL" clId="{30C34280-5930-437C-AE3C-C9EFAD32ED05}" dt="2023-11-06T15:10:03.020" v="114" actId="20577"/>
        <pc:sldMkLst>
          <pc:docMk/>
          <pc:sldMk cId="1463516882" sldId="271"/>
        </pc:sldMkLst>
        <pc:spChg chg="mod">
          <ac:chgData name="Edouard Morena" userId="2e121fa9-f008-4742-97be-48a08069b91e" providerId="ADAL" clId="{30C34280-5930-437C-AE3C-C9EFAD32ED05}" dt="2023-11-06T15:10:03.020" v="114" actId="20577"/>
          <ac:spMkLst>
            <pc:docMk/>
            <pc:sldMk cId="1463516882" sldId="271"/>
            <ac:spMk id="3" creationId="{F4659579-3083-4CF7-AE34-55AD2AE26919}"/>
          </ac:spMkLst>
        </pc:spChg>
      </pc:sldChg>
      <pc:sldChg chg="modSp mod">
        <pc:chgData name="Edouard Morena" userId="2e121fa9-f008-4742-97be-48a08069b91e" providerId="ADAL" clId="{30C34280-5930-437C-AE3C-C9EFAD32ED05}" dt="2023-11-06T15:11:36.821" v="142" actId="20577"/>
        <pc:sldMkLst>
          <pc:docMk/>
          <pc:sldMk cId="1119645579" sldId="272"/>
        </pc:sldMkLst>
        <pc:spChg chg="mod">
          <ac:chgData name="Edouard Morena" userId="2e121fa9-f008-4742-97be-48a08069b91e" providerId="ADAL" clId="{30C34280-5930-437C-AE3C-C9EFAD32ED05}" dt="2023-11-06T15:11:36.821" v="142" actId="20577"/>
          <ac:spMkLst>
            <pc:docMk/>
            <pc:sldMk cId="1119645579" sldId="272"/>
            <ac:spMk id="3" creationId="{CDBF673E-3624-4503-815B-C49DD5E64361}"/>
          </ac:spMkLst>
        </pc:spChg>
      </pc:sldChg>
      <pc:sldChg chg="modSp mod">
        <pc:chgData name="Edouard Morena" userId="2e121fa9-f008-4742-97be-48a08069b91e" providerId="ADAL" clId="{30C34280-5930-437C-AE3C-C9EFAD32ED05}" dt="2023-11-06T15:10:25.501" v="120" actId="313"/>
        <pc:sldMkLst>
          <pc:docMk/>
          <pc:sldMk cId="843096397" sldId="273"/>
        </pc:sldMkLst>
        <pc:spChg chg="mod">
          <ac:chgData name="Edouard Morena" userId="2e121fa9-f008-4742-97be-48a08069b91e" providerId="ADAL" clId="{30C34280-5930-437C-AE3C-C9EFAD32ED05}" dt="2023-11-06T15:10:25.501" v="120" actId="313"/>
          <ac:spMkLst>
            <pc:docMk/>
            <pc:sldMk cId="843096397" sldId="273"/>
            <ac:spMk id="3" creationId="{92663225-E956-4402-A997-54BFD1CE5BB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857954"/>
          </a:xfrm>
        </p:spPr>
        <p:txBody>
          <a:bodyPr/>
          <a:lstStyle/>
          <a:p>
            <a:r>
              <a:rPr lang="en-US" dirty="0">
                <a:cs typeface="Calibri Light"/>
              </a:rPr>
              <a:t>Gender equality and the </a:t>
            </a:r>
            <a:r>
              <a:rPr lang="en-US" i="1" dirty="0" err="1">
                <a:cs typeface="Calibri Light"/>
              </a:rPr>
              <a:t>parité</a:t>
            </a:r>
            <a:r>
              <a:rPr lang="en-US" i="1" dirty="0">
                <a:cs typeface="Calibri Light"/>
              </a:rPr>
              <a:t> </a:t>
            </a:r>
            <a:r>
              <a:rPr lang="en-US" dirty="0">
                <a:cs typeface="Calibri Light"/>
              </a:rPr>
              <a:t>debate.</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A387-37D1-43A8-8087-3600BE77472D}"/>
              </a:ext>
            </a:extLst>
          </p:cNvPr>
          <p:cNvSpPr>
            <a:spLocks noGrp="1"/>
          </p:cNvSpPr>
          <p:nvPr>
            <p:ph type="title"/>
          </p:nvPr>
        </p:nvSpPr>
        <p:spPr>
          <a:xfrm>
            <a:off x="4965430" y="629268"/>
            <a:ext cx="6586491" cy="1286160"/>
          </a:xfrm>
        </p:spPr>
        <p:txBody>
          <a:bodyPr anchor="b">
            <a:normAutofit/>
          </a:bodyPr>
          <a:lstStyle/>
          <a:p>
            <a:r>
              <a:rPr lang="en-GB" sz="2800">
                <a:ea typeface="+mj-lt"/>
                <a:cs typeface="+mj-lt"/>
              </a:rPr>
              <a:t>Why adopt such a radical position (to impose parity by law)? </a:t>
            </a:r>
            <a:endParaRPr lang="en-US" sz="2800"/>
          </a:p>
        </p:txBody>
      </p:sp>
      <p:sp>
        <p:nvSpPr>
          <p:cNvPr id="3" name="Content Placeholder 2">
            <a:extLst>
              <a:ext uri="{FF2B5EF4-FFF2-40B4-BE49-F238E27FC236}">
                <a16:creationId xmlns:a16="http://schemas.microsoft.com/office/drawing/2014/main" id="{92663225-E956-4402-A997-54BFD1CE5BB2}"/>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GB" sz="2000" dirty="0">
                <a:ea typeface="+mn-lt"/>
                <a:cs typeface="+mn-lt"/>
              </a:rPr>
              <a:t>For Sheila Perry and Sue Hart, “the answer lies […] in the extent to which the obstacles were stacked against women gaining power. At every level, social, cultural, historical and institutional, women found their path blocked, unconsciously as well as deliberately, so that nothing short of radical reform was going to solve the problem” (Perry and Hart, 2000:10)</a:t>
            </a:r>
          </a:p>
          <a:p>
            <a:r>
              <a:rPr lang="en-GB" sz="2000" dirty="0">
                <a:ea typeface="+mn-lt"/>
                <a:cs typeface="+mn-lt"/>
              </a:rPr>
              <a:t>It is the very arguments used </a:t>
            </a:r>
            <a:r>
              <a:rPr lang="en-GB" sz="2000" i="1" dirty="0">
                <a:ea typeface="+mn-lt"/>
                <a:cs typeface="+mn-lt"/>
              </a:rPr>
              <a:t>against </a:t>
            </a:r>
            <a:r>
              <a:rPr lang="en-GB" sz="2000" dirty="0">
                <a:ea typeface="+mn-lt"/>
                <a:cs typeface="+mn-lt"/>
              </a:rPr>
              <a:t>the introduction of quotas which made anything short of parity impossible to get through the male-dominated institutions. </a:t>
            </a:r>
            <a:endParaRPr lang="en-GB" sz="2000" dirty="0">
              <a:cs typeface="Calibri"/>
            </a:endParaRPr>
          </a:p>
          <a:p>
            <a:r>
              <a:rPr lang="en-GB" sz="2000" b="1" dirty="0">
                <a:cs typeface="Calibri"/>
              </a:rPr>
              <a:t>In particular, idea that parity threatened republican universalism. </a:t>
            </a:r>
          </a:p>
          <a:p>
            <a:endParaRPr lang="en-GB" sz="2000" dirty="0">
              <a:cs typeface="Calibri"/>
            </a:endParaRPr>
          </a:p>
          <a:p>
            <a:endParaRPr lang="en-GB" sz="2000" dirty="0">
              <a:cs typeface="Calibri"/>
            </a:endParaRPr>
          </a:p>
        </p:txBody>
      </p:sp>
      <p:pic>
        <p:nvPicPr>
          <p:cNvPr id="4" name="Picture 4" descr="A group of people posing for the camera&#10;&#10;Description automatically generated">
            <a:extLst>
              <a:ext uri="{FF2B5EF4-FFF2-40B4-BE49-F238E27FC236}">
                <a16:creationId xmlns:a16="http://schemas.microsoft.com/office/drawing/2014/main" id="{864F8EAE-73E2-45B7-A013-14C48A70CA33}"/>
              </a:ext>
            </a:extLst>
          </p:cNvPr>
          <p:cNvPicPr>
            <a:picLocks noChangeAspect="1"/>
          </p:cNvPicPr>
          <p:nvPr/>
        </p:nvPicPr>
        <p:blipFill rotWithShape="1">
          <a:blip r:embed="rId2"/>
          <a:srcRect b="161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C7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09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CC1F-3DD9-437F-8D03-07DC2368DFD0}"/>
              </a:ext>
            </a:extLst>
          </p:cNvPr>
          <p:cNvSpPr>
            <a:spLocks noGrp="1"/>
          </p:cNvSpPr>
          <p:nvPr>
            <p:ph type="title"/>
          </p:nvPr>
        </p:nvSpPr>
        <p:spPr>
          <a:xfrm>
            <a:off x="4965430" y="629268"/>
            <a:ext cx="6586491" cy="1286160"/>
          </a:xfrm>
        </p:spPr>
        <p:txBody>
          <a:bodyPr anchor="b">
            <a:normAutofit/>
          </a:bodyPr>
          <a:lstStyle/>
          <a:p>
            <a:r>
              <a:rPr lang="en-US">
                <a:cs typeface="Calibri Light"/>
              </a:rPr>
              <a:t>A threat to the Republic? </a:t>
            </a:r>
            <a:endParaRPr lang="en-US"/>
          </a:p>
        </p:txBody>
      </p:sp>
      <p:sp>
        <p:nvSpPr>
          <p:cNvPr id="3" name="Content Placeholder 2">
            <a:extLst>
              <a:ext uri="{FF2B5EF4-FFF2-40B4-BE49-F238E27FC236}">
                <a16:creationId xmlns:a16="http://schemas.microsoft.com/office/drawing/2014/main" id="{CDBF673E-3624-4503-815B-C49DD5E64361}"/>
              </a:ext>
            </a:extLst>
          </p:cNvPr>
          <p:cNvSpPr>
            <a:spLocks noGrp="1"/>
          </p:cNvSpPr>
          <p:nvPr>
            <p:ph idx="1"/>
          </p:nvPr>
        </p:nvSpPr>
        <p:spPr>
          <a:xfrm>
            <a:off x="4965431" y="2438400"/>
            <a:ext cx="6586489" cy="4129548"/>
          </a:xfrm>
        </p:spPr>
        <p:txBody>
          <a:bodyPr vert="horz" lIns="91440" tIns="45720" rIns="91440" bIns="45720" rtlCol="0" anchor="t">
            <a:normAutofit/>
          </a:bodyPr>
          <a:lstStyle/>
          <a:p>
            <a:r>
              <a:rPr lang="en-US" sz="1700" dirty="0">
                <a:ea typeface="+mn-lt"/>
                <a:cs typeface="+mn-lt"/>
              </a:rPr>
              <a:t>"[A] peculiar French republican ideology has been the main reason for the French backwardness in political representation of women." (Simon, 2007: 284)</a:t>
            </a:r>
          </a:p>
          <a:p>
            <a:r>
              <a:rPr lang="en-US" sz="1700" dirty="0">
                <a:cs typeface="Calibri"/>
              </a:rPr>
              <a:t>For opponents, parity is presented as a threat to the Republic. </a:t>
            </a:r>
          </a:p>
          <a:p>
            <a:r>
              <a:rPr lang="en-US" sz="1700" dirty="0">
                <a:ea typeface="+mn-lt"/>
                <a:cs typeface="+mn-lt"/>
              </a:rPr>
              <a:t>Universalism: all citizens have equal rights, irrespective of social class, religion, race, education or gender.</a:t>
            </a:r>
          </a:p>
          <a:p>
            <a:r>
              <a:rPr lang="en-US" sz="1700" dirty="0">
                <a:ea typeface="+mn-lt"/>
                <a:cs typeface="+mn-lt"/>
              </a:rPr>
              <a:t>Only way of protecting universalism is to ensure that citizens remain undifferentiated. </a:t>
            </a:r>
          </a:p>
          <a:p>
            <a:r>
              <a:rPr lang="en-US" sz="1700" dirty="0">
                <a:ea typeface="+mn-lt"/>
                <a:cs typeface="+mn-lt"/>
              </a:rPr>
              <a:t>“Because they have rights </a:t>
            </a:r>
            <a:r>
              <a:rPr lang="en-US" sz="1700" i="1" dirty="0">
                <a:ea typeface="+mn-lt"/>
                <a:cs typeface="+mn-lt"/>
              </a:rPr>
              <a:t>regardless of gender</a:t>
            </a:r>
            <a:r>
              <a:rPr lang="en-US" sz="1700" dirty="0">
                <a:ea typeface="+mn-lt"/>
                <a:cs typeface="+mn-lt"/>
              </a:rPr>
              <a:t>, then it is dangerous, if those rights are not to be threatened, to lobby for women </a:t>
            </a:r>
            <a:r>
              <a:rPr lang="en-US" sz="1700" i="1" dirty="0">
                <a:ea typeface="+mn-lt"/>
                <a:cs typeface="+mn-lt"/>
              </a:rPr>
              <a:t>because they are women</a:t>
            </a:r>
            <a:r>
              <a:rPr lang="en-US" sz="1700" dirty="0">
                <a:ea typeface="+mn-lt"/>
                <a:cs typeface="+mn-lt"/>
              </a:rPr>
              <a:t>, as such action differentiates between citizens” (Perry &amp; Hart, 2000:11).</a:t>
            </a:r>
          </a:p>
          <a:p>
            <a:r>
              <a:rPr lang="en-US" sz="1700" b="1" dirty="0">
                <a:ea typeface="+mn-lt"/>
                <a:cs typeface="+mn-lt"/>
              </a:rPr>
              <a:t>Differentiation = equated with division. Once distinctions are made on ground of sex then indivisibility of Republic is broken</a:t>
            </a:r>
            <a:r>
              <a:rPr lang="en-US" sz="1700" dirty="0">
                <a:ea typeface="+mn-lt"/>
                <a:cs typeface="+mn-lt"/>
              </a:rPr>
              <a:t>. </a:t>
            </a:r>
          </a:p>
          <a:p>
            <a:endParaRPr lang="en-US" sz="1700" dirty="0">
              <a:ea typeface="+mn-lt"/>
              <a:cs typeface="+mn-lt"/>
            </a:endParaRPr>
          </a:p>
          <a:p>
            <a:endParaRPr lang="en-US" sz="1700" dirty="0">
              <a:cs typeface="Calibri"/>
            </a:endParaRPr>
          </a:p>
          <a:p>
            <a:endParaRPr lang="en-US" sz="1700" dirty="0">
              <a:cs typeface="Calibri"/>
            </a:endParaRPr>
          </a:p>
          <a:p>
            <a:endParaRPr lang="en-US" sz="1700" dirty="0">
              <a:ea typeface="+mn-lt"/>
              <a:cs typeface="+mn-lt"/>
            </a:endParaRPr>
          </a:p>
          <a:p>
            <a:endParaRPr lang="fr-FR" sz="1700" dirty="0">
              <a:ea typeface="+mn-lt"/>
              <a:cs typeface="+mn-lt"/>
            </a:endParaRPr>
          </a:p>
        </p:txBody>
      </p:sp>
      <p:pic>
        <p:nvPicPr>
          <p:cNvPr id="4" name="Picture 4" descr="A person standing in front of a table&#10;&#10;Description automatically generated">
            <a:extLst>
              <a:ext uri="{FF2B5EF4-FFF2-40B4-BE49-F238E27FC236}">
                <a16:creationId xmlns:a16="http://schemas.microsoft.com/office/drawing/2014/main" id="{BB118E3A-5A3E-4E28-8E48-88F4F0248191}"/>
              </a:ext>
            </a:extLst>
          </p:cNvPr>
          <p:cNvPicPr>
            <a:picLocks noChangeAspect="1"/>
          </p:cNvPicPr>
          <p:nvPr/>
        </p:nvPicPr>
        <p:blipFill rotWithShape="1">
          <a:blip r:embed="rId2"/>
          <a:srcRect l="24943" r="2419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CB7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64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5E20-F9DC-40B5-8E69-287785069427}"/>
              </a:ext>
            </a:extLst>
          </p:cNvPr>
          <p:cNvSpPr>
            <a:spLocks noGrp="1"/>
          </p:cNvSpPr>
          <p:nvPr>
            <p:ph type="title"/>
          </p:nvPr>
        </p:nvSpPr>
        <p:spPr>
          <a:xfrm>
            <a:off x="4965430" y="629268"/>
            <a:ext cx="6586491" cy="1286160"/>
          </a:xfrm>
        </p:spPr>
        <p:txBody>
          <a:bodyPr anchor="b">
            <a:normAutofit/>
          </a:bodyPr>
          <a:lstStyle/>
          <a:p>
            <a:r>
              <a:rPr lang="en-US" dirty="0">
                <a:ea typeface="+mj-lt"/>
                <a:cs typeface="+mj-lt"/>
              </a:rPr>
              <a:t>A threat to the Republic? (2)</a:t>
            </a:r>
            <a:endParaRPr lang="en-US" dirty="0"/>
          </a:p>
        </p:txBody>
      </p:sp>
      <p:sp>
        <p:nvSpPr>
          <p:cNvPr id="3" name="Content Placeholder 2">
            <a:extLst>
              <a:ext uri="{FF2B5EF4-FFF2-40B4-BE49-F238E27FC236}">
                <a16:creationId xmlns:a16="http://schemas.microsoft.com/office/drawing/2014/main" id="{30666B23-7682-4863-B0D6-645A887F43E0}"/>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1900" dirty="0">
                <a:cs typeface="Calibri"/>
              </a:rPr>
              <a:t>Such argument is made in camp of so-called ‘Universalists’. </a:t>
            </a:r>
            <a:endParaRPr lang="en-US" sz="1900" dirty="0"/>
          </a:p>
          <a:p>
            <a:pPr lvl="1"/>
            <a:r>
              <a:rPr lang="en-US" sz="1900" dirty="0">
                <a:cs typeface="Calibri"/>
              </a:rPr>
              <a:t>Including figures like Elisabeth Badinter: argued against parity in the name of feminism. </a:t>
            </a:r>
            <a:endParaRPr lang="en-US" sz="1900" dirty="0"/>
          </a:p>
          <a:p>
            <a:pPr lvl="1"/>
            <a:r>
              <a:rPr lang="en-US" sz="1900" dirty="0">
                <a:cs typeface="Calibri"/>
              </a:rPr>
              <a:t>Sees in pro-parity movement a dangerous return to essentialism: notion that women are different from men </a:t>
            </a:r>
            <a:r>
              <a:rPr lang="en-US" sz="1900" i="1" dirty="0">
                <a:cs typeface="Calibri"/>
              </a:rPr>
              <a:t>in essence, </a:t>
            </a:r>
            <a:r>
              <a:rPr lang="en-US" sz="1900" dirty="0">
                <a:cs typeface="Calibri"/>
              </a:rPr>
              <a:t>biologically, from birth – very notion that is used to constrain women to private sphere and exclude them from public life. </a:t>
            </a:r>
            <a:endParaRPr lang="en-US" sz="1900" dirty="0"/>
          </a:p>
          <a:p>
            <a:pPr lvl="1"/>
            <a:r>
              <a:rPr lang="en-US" sz="1900" dirty="0">
                <a:cs typeface="Calibri"/>
              </a:rPr>
              <a:t>“It is by recognizing that masculine and feminine virtues belong to both sexes that we progress towards equality. Humanity is not dual in nature. Each man and each woman is a repository for the whole of humanity.”</a:t>
            </a:r>
          </a:p>
          <a:p>
            <a:pPr lvl="1"/>
            <a:endParaRPr lang="en-US" sz="1900" dirty="0">
              <a:cs typeface="Calibri"/>
            </a:endParaRPr>
          </a:p>
          <a:p>
            <a:pPr lvl="1"/>
            <a:endParaRPr lang="en-US" sz="1900" dirty="0">
              <a:cs typeface="Calibri"/>
            </a:endParaRPr>
          </a:p>
        </p:txBody>
      </p:sp>
      <p:pic>
        <p:nvPicPr>
          <p:cNvPr id="4" name="Picture 4" descr="A picture containing colorful, blue, looking, child&#10;&#10;Description automatically generated">
            <a:extLst>
              <a:ext uri="{FF2B5EF4-FFF2-40B4-BE49-F238E27FC236}">
                <a16:creationId xmlns:a16="http://schemas.microsoft.com/office/drawing/2014/main" id="{8F84F183-EB90-466C-8E29-24D3C6F4993B}"/>
              </a:ext>
            </a:extLst>
          </p:cNvPr>
          <p:cNvPicPr>
            <a:picLocks noChangeAspect="1"/>
          </p:cNvPicPr>
          <p:nvPr/>
        </p:nvPicPr>
        <p:blipFill rotWithShape="1">
          <a:blip r:embed="rId2"/>
          <a:srcRect l="34280" r="2769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2C6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817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A35B7-B9C1-4E20-9502-0BF1DAA0CA3D}"/>
              </a:ext>
            </a:extLst>
          </p:cNvPr>
          <p:cNvSpPr>
            <a:spLocks noGrp="1"/>
          </p:cNvSpPr>
          <p:nvPr>
            <p:ph type="title"/>
          </p:nvPr>
        </p:nvSpPr>
        <p:spPr>
          <a:xfrm>
            <a:off x="4965430" y="629268"/>
            <a:ext cx="6586491" cy="1286160"/>
          </a:xfrm>
        </p:spPr>
        <p:txBody>
          <a:bodyPr anchor="b">
            <a:normAutofit/>
          </a:bodyPr>
          <a:lstStyle/>
          <a:p>
            <a:r>
              <a:rPr lang="en-US">
                <a:cs typeface="Calibri Light"/>
              </a:rPr>
              <a:t>A threat to the Republic? (3)</a:t>
            </a:r>
            <a:endParaRPr lang="en-US">
              <a:ea typeface="+mj-lt"/>
              <a:cs typeface="+mj-lt"/>
            </a:endParaRPr>
          </a:p>
        </p:txBody>
      </p:sp>
      <p:sp>
        <p:nvSpPr>
          <p:cNvPr id="3" name="Content Placeholder 2">
            <a:extLst>
              <a:ext uri="{FF2B5EF4-FFF2-40B4-BE49-F238E27FC236}">
                <a16:creationId xmlns:a16="http://schemas.microsoft.com/office/drawing/2014/main" id="{D0B4408E-BE06-4CC9-B02F-38A12349970B}"/>
              </a:ext>
            </a:extLst>
          </p:cNvPr>
          <p:cNvSpPr>
            <a:spLocks noGrp="1"/>
          </p:cNvSpPr>
          <p:nvPr>
            <p:ph idx="1"/>
          </p:nvPr>
        </p:nvSpPr>
        <p:spPr>
          <a:xfrm>
            <a:off x="4965431" y="2438400"/>
            <a:ext cx="7130613" cy="4203940"/>
          </a:xfrm>
        </p:spPr>
        <p:txBody>
          <a:bodyPr vert="horz" lIns="91440" tIns="45720" rIns="91440" bIns="45720" rtlCol="0">
            <a:normAutofit/>
          </a:bodyPr>
          <a:lstStyle/>
          <a:p>
            <a:r>
              <a:rPr lang="en-US" sz="1900" dirty="0">
                <a:ea typeface="+mn-lt"/>
                <a:cs typeface="+mn-lt"/>
              </a:rPr>
              <a:t>Women were faced with a dilemma: </a:t>
            </a:r>
            <a:endParaRPr lang="en-US" sz="1900" dirty="0"/>
          </a:p>
          <a:p>
            <a:r>
              <a:rPr lang="en-US" sz="1900" dirty="0">
                <a:cs typeface="Calibri"/>
              </a:rPr>
              <a:t>“They either had to vindicate themselves as women, as sexually different, relying therefore on a category which had been constructed in order to exclude them; or they had to try to gain full citizenship identifying themselves with the other side of the dichotomy, the unencumbered, rational and autonomous citizen, that is, with a figure which had been constructed for men as distinct from women” (Simon, 2007: 284).</a:t>
            </a:r>
            <a:endParaRPr lang="en-US" sz="1900" dirty="0">
              <a:ea typeface="+mn-lt"/>
              <a:cs typeface="+mn-lt"/>
            </a:endParaRPr>
          </a:p>
          <a:p>
            <a:r>
              <a:rPr lang="en-US" sz="1900" dirty="0">
                <a:ea typeface="+mn-lt"/>
                <a:cs typeface="+mn-lt"/>
              </a:rPr>
              <a:t>Joan Scott (1996), </a:t>
            </a:r>
            <a:r>
              <a:rPr lang="fr-FR" sz="1900" i="1" dirty="0" err="1">
                <a:cs typeface="Calibri"/>
              </a:rPr>
              <a:t>Only</a:t>
            </a:r>
            <a:r>
              <a:rPr lang="fr-FR" sz="1900" i="1" dirty="0">
                <a:cs typeface="Calibri"/>
              </a:rPr>
              <a:t> paradoxes to </a:t>
            </a:r>
            <a:r>
              <a:rPr lang="fr-FR" sz="1900" i="1" dirty="0" err="1">
                <a:cs typeface="Calibri"/>
              </a:rPr>
              <a:t>offer</a:t>
            </a:r>
            <a:r>
              <a:rPr lang="fr-FR" sz="1900" i="1" dirty="0">
                <a:cs typeface="Calibri"/>
              </a:rPr>
              <a:t>: French </a:t>
            </a:r>
            <a:r>
              <a:rPr lang="fr-FR" sz="1900" i="1" dirty="0" err="1">
                <a:cs typeface="Calibri"/>
              </a:rPr>
              <a:t>feminists</a:t>
            </a:r>
            <a:r>
              <a:rPr lang="fr-FR" sz="1900" i="1" dirty="0">
                <a:cs typeface="Calibri"/>
              </a:rPr>
              <a:t> and the </a:t>
            </a:r>
            <a:r>
              <a:rPr lang="fr-FR" sz="1900" i="1" dirty="0" err="1">
                <a:cs typeface="Calibri"/>
              </a:rPr>
              <a:t>Rights</a:t>
            </a:r>
            <a:r>
              <a:rPr lang="fr-FR" sz="1900" i="1" dirty="0">
                <a:cs typeface="Calibri"/>
              </a:rPr>
              <a:t> of Man</a:t>
            </a:r>
            <a:r>
              <a:rPr lang="fr-FR" sz="1900" dirty="0">
                <a:cs typeface="Calibri"/>
              </a:rPr>
              <a:t>:</a:t>
            </a:r>
            <a:endParaRPr lang="en-US" sz="1900" dirty="0">
              <a:ea typeface="+mn-lt"/>
              <a:cs typeface="+mn-lt"/>
            </a:endParaRPr>
          </a:p>
          <a:p>
            <a:pPr lvl="1"/>
            <a:r>
              <a:rPr lang="fr-FR" sz="1900" dirty="0">
                <a:cs typeface="Calibri"/>
              </a:rPr>
              <a:t>Tension </a:t>
            </a:r>
            <a:r>
              <a:rPr lang="fr-FR" sz="1900" dirty="0" err="1">
                <a:cs typeface="Calibri"/>
              </a:rPr>
              <a:t>between</a:t>
            </a:r>
            <a:r>
              <a:rPr lang="fr-FR" sz="1900" dirty="0">
                <a:cs typeface="Calibri"/>
              </a:rPr>
              <a:t> </a:t>
            </a:r>
            <a:r>
              <a:rPr lang="fr-FR" sz="1900" dirty="0" err="1">
                <a:cs typeface="Calibri"/>
              </a:rPr>
              <a:t>two</a:t>
            </a:r>
            <a:r>
              <a:rPr lang="fr-FR" sz="1900" dirty="0">
                <a:cs typeface="Calibri"/>
              </a:rPr>
              <a:t> </a:t>
            </a:r>
            <a:r>
              <a:rPr lang="fr-FR" sz="1900" dirty="0" err="1">
                <a:cs typeface="Calibri"/>
              </a:rPr>
              <a:t>universalisms</a:t>
            </a:r>
            <a:r>
              <a:rPr lang="fr-FR" sz="1900" dirty="0">
                <a:cs typeface="Calibri"/>
              </a:rPr>
              <a:t>.</a:t>
            </a:r>
          </a:p>
          <a:p>
            <a:pPr lvl="1"/>
            <a:r>
              <a:rPr lang="fr-FR" sz="1900" dirty="0" err="1">
                <a:cs typeface="Calibri"/>
              </a:rPr>
              <a:t>Universalism</a:t>
            </a:r>
            <a:r>
              <a:rPr lang="fr-FR" sz="1900" dirty="0">
                <a:cs typeface="Calibri"/>
              </a:rPr>
              <a:t> of ‘abstract’ </a:t>
            </a:r>
            <a:r>
              <a:rPr lang="fr-FR" sz="1900" dirty="0" err="1">
                <a:cs typeface="Calibri"/>
              </a:rPr>
              <a:t>individual</a:t>
            </a:r>
            <a:r>
              <a:rPr lang="fr-FR" sz="1900" dirty="0">
                <a:cs typeface="Calibri"/>
              </a:rPr>
              <a:t> </a:t>
            </a:r>
            <a:r>
              <a:rPr lang="fr-FR" sz="1900" dirty="0" err="1">
                <a:cs typeface="Calibri"/>
              </a:rPr>
              <a:t>rights</a:t>
            </a:r>
            <a:r>
              <a:rPr lang="fr-FR" sz="1900" dirty="0">
                <a:cs typeface="Calibri"/>
              </a:rPr>
              <a:t> vs. </a:t>
            </a:r>
            <a:r>
              <a:rPr lang="fr-FR" sz="1900" dirty="0" err="1">
                <a:cs typeface="Calibri"/>
              </a:rPr>
              <a:t>Universalism</a:t>
            </a:r>
            <a:r>
              <a:rPr lang="fr-FR" sz="1900" dirty="0">
                <a:cs typeface="Calibri"/>
              </a:rPr>
              <a:t> of ‘</a:t>
            </a:r>
            <a:r>
              <a:rPr lang="fr-FR" sz="1900" dirty="0" err="1">
                <a:cs typeface="Calibri"/>
              </a:rPr>
              <a:t>sexual</a:t>
            </a:r>
            <a:r>
              <a:rPr lang="fr-FR" sz="1900" dirty="0">
                <a:cs typeface="Calibri"/>
              </a:rPr>
              <a:t> </a:t>
            </a:r>
            <a:r>
              <a:rPr lang="fr-FR" sz="1900" dirty="0" err="1">
                <a:cs typeface="Calibri"/>
              </a:rPr>
              <a:t>difference</a:t>
            </a:r>
            <a:r>
              <a:rPr lang="fr-FR" sz="1900" dirty="0">
                <a:cs typeface="Calibri"/>
              </a:rPr>
              <a:t>’ (</a:t>
            </a:r>
            <a:r>
              <a:rPr lang="fr-FR" sz="1900" dirty="0" err="1">
                <a:cs typeface="Calibri"/>
              </a:rPr>
              <a:t>idea</a:t>
            </a:r>
            <a:r>
              <a:rPr lang="fr-FR" sz="1900" dirty="0">
                <a:cs typeface="Calibri"/>
              </a:rPr>
              <a:t> </a:t>
            </a:r>
            <a:r>
              <a:rPr lang="fr-FR" sz="1900" dirty="0" err="1">
                <a:cs typeface="Calibri"/>
              </a:rPr>
              <a:t>that</a:t>
            </a:r>
            <a:r>
              <a:rPr lang="fr-FR" sz="1900" dirty="0">
                <a:cs typeface="Calibri"/>
              </a:rPr>
              <a:t> </a:t>
            </a:r>
            <a:r>
              <a:rPr lang="fr-FR" sz="1900" dirty="0" err="1">
                <a:cs typeface="Calibri"/>
              </a:rPr>
              <a:t>women</a:t>
            </a:r>
            <a:r>
              <a:rPr lang="fr-FR" sz="1900" dirty="0">
                <a:cs typeface="Calibri"/>
              </a:rPr>
              <a:t> are </a:t>
            </a:r>
            <a:r>
              <a:rPr lang="fr-FR" sz="1900" dirty="0" err="1">
                <a:cs typeface="Calibri"/>
              </a:rPr>
              <a:t>different</a:t>
            </a:r>
            <a:r>
              <a:rPr lang="fr-FR" sz="1900" dirty="0">
                <a:cs typeface="Calibri"/>
              </a:rPr>
              <a:t>)</a:t>
            </a:r>
            <a:endParaRPr lang="fr-FR" sz="1900" dirty="0">
              <a:ea typeface="+mn-lt"/>
              <a:cs typeface="+mn-lt"/>
            </a:endParaRPr>
          </a:p>
          <a:p>
            <a:endParaRPr lang="en-US" sz="1700" dirty="0">
              <a:cs typeface="Calibri"/>
            </a:endParaRPr>
          </a:p>
        </p:txBody>
      </p:sp>
      <p:pic>
        <p:nvPicPr>
          <p:cNvPr id="5" name="Picture 5" descr="A group of people sitting at a table&#10;&#10;Description automatically generated">
            <a:extLst>
              <a:ext uri="{FF2B5EF4-FFF2-40B4-BE49-F238E27FC236}">
                <a16:creationId xmlns:a16="http://schemas.microsoft.com/office/drawing/2014/main" id="{00CF4794-0492-48E9-9F29-1C695284A48D}"/>
              </a:ext>
            </a:extLst>
          </p:cNvPr>
          <p:cNvPicPr>
            <a:picLocks noChangeAspect="1"/>
          </p:cNvPicPr>
          <p:nvPr/>
        </p:nvPicPr>
        <p:blipFill rotWithShape="1">
          <a:blip r:embed="rId2"/>
          <a:srcRect l="29210" r="32769"/>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761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428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490D-0B76-4515-B722-99A9AA4589FC}"/>
              </a:ext>
            </a:extLst>
          </p:cNvPr>
          <p:cNvSpPr>
            <a:spLocks noGrp="1"/>
          </p:cNvSpPr>
          <p:nvPr>
            <p:ph type="title"/>
          </p:nvPr>
        </p:nvSpPr>
        <p:spPr>
          <a:xfrm>
            <a:off x="4965430" y="629268"/>
            <a:ext cx="6586491" cy="1286160"/>
          </a:xfrm>
        </p:spPr>
        <p:txBody>
          <a:bodyPr anchor="b">
            <a:normAutofit/>
          </a:bodyPr>
          <a:lstStyle/>
          <a:p>
            <a:r>
              <a:rPr lang="en-US">
                <a:cs typeface="Calibri Light"/>
              </a:rPr>
              <a:t>A threat to the Republic? (4)</a:t>
            </a:r>
            <a:endParaRPr lang="en-US">
              <a:ea typeface="+mj-lt"/>
              <a:cs typeface="+mj-lt"/>
            </a:endParaRPr>
          </a:p>
        </p:txBody>
      </p:sp>
      <p:sp>
        <p:nvSpPr>
          <p:cNvPr id="3" name="Content Placeholder 2">
            <a:extLst>
              <a:ext uri="{FF2B5EF4-FFF2-40B4-BE49-F238E27FC236}">
                <a16:creationId xmlns:a16="http://schemas.microsoft.com/office/drawing/2014/main" id="{7A37878F-3A36-4250-BD80-E24D9E279003}"/>
              </a:ext>
            </a:extLst>
          </p:cNvPr>
          <p:cNvSpPr>
            <a:spLocks noGrp="1"/>
          </p:cNvSpPr>
          <p:nvPr>
            <p:ph idx="1"/>
          </p:nvPr>
        </p:nvSpPr>
        <p:spPr>
          <a:xfrm>
            <a:off x="4965431" y="2438400"/>
            <a:ext cx="6586489" cy="3785419"/>
          </a:xfrm>
        </p:spPr>
        <p:txBody>
          <a:bodyPr vert="horz" lIns="91440" tIns="45720" rIns="91440" bIns="45720" rtlCol="0" anchor="t">
            <a:noAutofit/>
          </a:bodyPr>
          <a:lstStyle/>
          <a:p>
            <a:r>
              <a:rPr lang="en-US" sz="1800" dirty="0">
                <a:cs typeface="Calibri"/>
              </a:rPr>
              <a:t>For those in the pro-parity camp:</a:t>
            </a:r>
          </a:p>
          <a:p>
            <a:pPr lvl="1"/>
            <a:r>
              <a:rPr lang="en-US" sz="1800" dirty="0">
                <a:cs typeface="Calibri"/>
              </a:rPr>
              <a:t>1789 Revolution and all subsequent regimes until after WW2 gave civil and political rights only to men</a:t>
            </a:r>
          </a:p>
          <a:p>
            <a:pPr lvl="2"/>
            <a:r>
              <a:rPr lang="en-US" sz="1800" b="1" dirty="0">
                <a:cs typeface="Calibri"/>
              </a:rPr>
              <a:t>Universalism was therefore not gender neutral</a:t>
            </a:r>
          </a:p>
          <a:p>
            <a:pPr lvl="2"/>
            <a:r>
              <a:rPr lang="en-US" sz="1800" dirty="0">
                <a:cs typeface="Calibri"/>
              </a:rPr>
              <a:t>Gisèle Halimi: “The universal is, above all, masculine”. </a:t>
            </a:r>
          </a:p>
          <a:p>
            <a:pPr lvl="2"/>
            <a:r>
              <a:rPr lang="en-US" sz="1800" dirty="0">
                <a:cs typeface="Calibri"/>
              </a:rPr>
              <a:t>Universalism is a false myth: claims that rights are universal and yet reserves them for men. </a:t>
            </a:r>
          </a:p>
          <a:p>
            <a:r>
              <a:rPr lang="en-US" sz="1800" dirty="0">
                <a:cs typeface="Calibri"/>
              </a:rPr>
              <a:t>“It is necessary to recognize that the human race is both masculine and feminine </a:t>
            </a:r>
            <a:r>
              <a:rPr lang="en-US" sz="1800" b="1" dirty="0">
                <a:cs typeface="Calibri"/>
              </a:rPr>
              <a:t>so that the rights accorded to men can also be extended to women</a:t>
            </a:r>
            <a:r>
              <a:rPr lang="en-US" sz="1800" dirty="0">
                <a:cs typeface="Calibri"/>
              </a:rPr>
              <a:t>. In other words, the introduction of parity is the only way to </a:t>
            </a:r>
            <a:r>
              <a:rPr lang="en-US" sz="1800" b="1" dirty="0">
                <a:cs typeface="Calibri"/>
              </a:rPr>
              <a:t>make universalism become reality</a:t>
            </a:r>
            <a:r>
              <a:rPr lang="en-US" sz="1800" dirty="0">
                <a:cs typeface="Calibri"/>
              </a:rPr>
              <a:t>. Universalism as it stands, without parity, claims to make no distinction between men and women but in fact assimilates women to men” (Perry and Hart, 2000: 12).</a:t>
            </a:r>
          </a:p>
          <a:p>
            <a:pPr lvl="2"/>
            <a:endParaRPr lang="en-US" sz="1700" dirty="0">
              <a:cs typeface="Calibri"/>
            </a:endParaRPr>
          </a:p>
        </p:txBody>
      </p:sp>
      <p:pic>
        <p:nvPicPr>
          <p:cNvPr id="4" name="Picture 4" descr="A person sitting at a table&#10;&#10;Description automatically generated">
            <a:extLst>
              <a:ext uri="{FF2B5EF4-FFF2-40B4-BE49-F238E27FC236}">
                <a16:creationId xmlns:a16="http://schemas.microsoft.com/office/drawing/2014/main" id="{93E86938-5636-4910-8ED7-DA34A95DE011}"/>
              </a:ext>
            </a:extLst>
          </p:cNvPr>
          <p:cNvPicPr>
            <a:picLocks noChangeAspect="1"/>
          </p:cNvPicPr>
          <p:nvPr/>
        </p:nvPicPr>
        <p:blipFill rotWithShape="1">
          <a:blip r:embed="rId2"/>
          <a:srcRect l="32239" r="29739"/>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8B5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621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2D11-2768-4289-846E-B4F23B9747DE}"/>
              </a:ext>
            </a:extLst>
          </p:cNvPr>
          <p:cNvSpPr>
            <a:spLocks noGrp="1"/>
          </p:cNvSpPr>
          <p:nvPr>
            <p:ph type="title"/>
          </p:nvPr>
        </p:nvSpPr>
        <p:spPr>
          <a:xfrm>
            <a:off x="4965430" y="629268"/>
            <a:ext cx="6586491" cy="1286160"/>
          </a:xfrm>
        </p:spPr>
        <p:txBody>
          <a:bodyPr anchor="b">
            <a:normAutofit/>
          </a:bodyPr>
          <a:lstStyle/>
          <a:p>
            <a:r>
              <a:rPr lang="en-US">
                <a:ea typeface="+mj-lt"/>
                <a:cs typeface="+mj-lt"/>
              </a:rPr>
              <a:t>A threat to the Republic? (5)</a:t>
            </a:r>
          </a:p>
        </p:txBody>
      </p:sp>
      <p:sp>
        <p:nvSpPr>
          <p:cNvPr id="3" name="Content Placeholder 2">
            <a:extLst>
              <a:ext uri="{FF2B5EF4-FFF2-40B4-BE49-F238E27FC236}">
                <a16:creationId xmlns:a16="http://schemas.microsoft.com/office/drawing/2014/main" id="{C78A8E2D-F731-4D2E-940D-917B3C8E45D7}"/>
              </a:ext>
            </a:extLst>
          </p:cNvPr>
          <p:cNvSpPr>
            <a:spLocks noGrp="1"/>
          </p:cNvSpPr>
          <p:nvPr>
            <p:ph idx="1"/>
          </p:nvPr>
        </p:nvSpPr>
        <p:spPr>
          <a:xfrm>
            <a:off x="4965431" y="2438400"/>
            <a:ext cx="6586489" cy="3785419"/>
          </a:xfrm>
        </p:spPr>
        <p:txBody>
          <a:bodyPr vert="horz" lIns="91440" tIns="45720" rIns="91440" bIns="45720" rtlCol="0">
            <a:normAutofit/>
          </a:bodyPr>
          <a:lstStyle/>
          <a:p>
            <a:r>
              <a:rPr lang="en-US" sz="2000" dirty="0">
                <a:ea typeface="+mn-lt"/>
                <a:cs typeface="+mn-lt"/>
              </a:rPr>
              <a:t>Francine </a:t>
            </a:r>
            <a:r>
              <a:rPr lang="en-US" sz="2000" dirty="0" err="1">
                <a:ea typeface="+mn-lt"/>
                <a:cs typeface="+mn-lt"/>
              </a:rPr>
              <a:t>Demichel</a:t>
            </a:r>
            <a:r>
              <a:rPr lang="en-US" sz="2000" dirty="0">
                <a:ea typeface="+mn-lt"/>
                <a:cs typeface="+mn-lt"/>
              </a:rPr>
              <a:t>: “Parity alone can take this unilateral identification of one sex with another and replace it with </a:t>
            </a:r>
            <a:r>
              <a:rPr lang="en-US" sz="2000" b="1" dirty="0">
                <a:ea typeface="+mn-lt"/>
                <a:cs typeface="+mn-lt"/>
              </a:rPr>
              <a:t>real equality between the sexes</a:t>
            </a:r>
            <a:r>
              <a:rPr lang="en-US" sz="2000" dirty="0">
                <a:ea typeface="+mn-lt"/>
                <a:cs typeface="+mn-lt"/>
              </a:rPr>
              <a:t>.” </a:t>
            </a:r>
            <a:endParaRPr lang="en-US" sz="2000" dirty="0"/>
          </a:p>
          <a:p>
            <a:pPr lvl="1"/>
            <a:r>
              <a:rPr lang="en-US" sz="2000" dirty="0">
                <a:ea typeface="+mn-lt"/>
                <a:cs typeface="+mn-lt"/>
              </a:rPr>
              <a:t>Parity = way of properly realizing republican ideals. </a:t>
            </a:r>
          </a:p>
          <a:p>
            <a:pPr lvl="1"/>
            <a:r>
              <a:rPr lang="en-US" sz="2000" dirty="0">
                <a:ea typeface="+mn-lt"/>
                <a:cs typeface="+mn-lt"/>
              </a:rPr>
              <a:t>Unlike quotas, parity can be claimed in the name of equality (not 20% or 30% representation but equal representation)</a:t>
            </a:r>
          </a:p>
          <a:p>
            <a:endParaRPr lang="en-US" sz="2000" dirty="0">
              <a:cs typeface="Calibri"/>
            </a:endParaRPr>
          </a:p>
        </p:txBody>
      </p:sp>
      <p:pic>
        <p:nvPicPr>
          <p:cNvPr id="4" name="Picture 4" descr="A person wearing glasses and smiling at the camera&#10;&#10;Description automatically generated">
            <a:extLst>
              <a:ext uri="{FF2B5EF4-FFF2-40B4-BE49-F238E27FC236}">
                <a16:creationId xmlns:a16="http://schemas.microsoft.com/office/drawing/2014/main" id="{1281567F-8719-438F-AC93-2B89F0402D4F}"/>
              </a:ext>
            </a:extLst>
          </p:cNvPr>
          <p:cNvPicPr>
            <a:picLocks noChangeAspect="1"/>
          </p:cNvPicPr>
          <p:nvPr/>
        </p:nvPicPr>
        <p:blipFill rotWithShape="1">
          <a:blip r:embed="rId2"/>
          <a:srcRect l="10316" r="44565"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307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38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9416-F7A5-42DB-A087-459B977D2904}"/>
              </a:ext>
            </a:extLst>
          </p:cNvPr>
          <p:cNvSpPr>
            <a:spLocks noGrp="1"/>
          </p:cNvSpPr>
          <p:nvPr>
            <p:ph type="title"/>
          </p:nvPr>
        </p:nvSpPr>
        <p:spPr>
          <a:xfrm>
            <a:off x="4965430" y="629268"/>
            <a:ext cx="6586491" cy="1286160"/>
          </a:xfrm>
        </p:spPr>
        <p:txBody>
          <a:bodyPr anchor="b">
            <a:normAutofit/>
          </a:bodyPr>
          <a:lstStyle/>
          <a:p>
            <a:r>
              <a:rPr lang="en-US" sz="4100">
                <a:cs typeface="Calibri Light"/>
              </a:rPr>
              <a:t>Distinction between quotas and parity</a:t>
            </a:r>
            <a:endParaRPr lang="en-US" sz="4100"/>
          </a:p>
        </p:txBody>
      </p:sp>
      <p:sp>
        <p:nvSpPr>
          <p:cNvPr id="3" name="Content Placeholder 2">
            <a:extLst>
              <a:ext uri="{FF2B5EF4-FFF2-40B4-BE49-F238E27FC236}">
                <a16:creationId xmlns:a16="http://schemas.microsoft.com/office/drawing/2014/main" id="{CDBC39DB-0009-4C77-8C9C-378C9D4E55B1}"/>
              </a:ext>
            </a:extLst>
          </p:cNvPr>
          <p:cNvSpPr>
            <a:spLocks noGrp="1"/>
          </p:cNvSpPr>
          <p:nvPr>
            <p:ph idx="1"/>
          </p:nvPr>
        </p:nvSpPr>
        <p:spPr>
          <a:xfrm>
            <a:off x="4965431" y="2438400"/>
            <a:ext cx="6586489" cy="3785419"/>
          </a:xfrm>
        </p:spPr>
        <p:txBody>
          <a:bodyPr vert="horz" lIns="91440" tIns="45720" rIns="91440" bIns="45720" rtlCol="0">
            <a:normAutofit/>
          </a:bodyPr>
          <a:lstStyle/>
          <a:p>
            <a:r>
              <a:rPr lang="en-US" sz="2000" dirty="0">
                <a:cs typeface="Calibri"/>
              </a:rPr>
              <a:t>Way of arguing against the accusations of </a:t>
            </a:r>
            <a:r>
              <a:rPr lang="en-US" sz="2000" i="1" dirty="0" err="1">
                <a:cs typeface="Calibri"/>
              </a:rPr>
              <a:t>communautarisme</a:t>
            </a:r>
            <a:r>
              <a:rPr lang="en-US" sz="2000" i="1" dirty="0">
                <a:cs typeface="Calibri"/>
              </a:rPr>
              <a:t>.</a:t>
            </a:r>
            <a:endParaRPr lang="en-US" sz="2000" dirty="0">
              <a:cs typeface="Calibri"/>
            </a:endParaRPr>
          </a:p>
          <a:p>
            <a:r>
              <a:rPr lang="en-US" sz="2000" dirty="0">
                <a:cs typeface="Calibri"/>
              </a:rPr>
              <a:t>Parity is demanded on grounds that men and women have equal status, not on grounds that women represent a minority. </a:t>
            </a:r>
          </a:p>
          <a:p>
            <a:r>
              <a:rPr lang="en-US" sz="2000" dirty="0">
                <a:ea typeface="+mn-lt"/>
                <a:cs typeface="+mn-lt"/>
              </a:rPr>
              <a:t>For certain proponents: Gender is not to be confused with other categories (ethnicity, religion, age, etc.) as it is the only distinction which exists in roughly equal proportions throughout humanity.</a:t>
            </a:r>
            <a:endParaRPr lang="en-US" sz="2000" dirty="0">
              <a:cs typeface="Calibri"/>
            </a:endParaRPr>
          </a:p>
        </p:txBody>
      </p:sp>
      <p:pic>
        <p:nvPicPr>
          <p:cNvPr id="4" name="Picture 4" descr="Timeline&#10;&#10;Description automatically generated">
            <a:extLst>
              <a:ext uri="{FF2B5EF4-FFF2-40B4-BE49-F238E27FC236}">
                <a16:creationId xmlns:a16="http://schemas.microsoft.com/office/drawing/2014/main" id="{11EAC5E7-FD08-4919-875A-9792276DA74D}"/>
              </a:ext>
            </a:extLst>
          </p:cNvPr>
          <p:cNvPicPr>
            <a:picLocks noChangeAspect="1"/>
          </p:cNvPicPr>
          <p:nvPr/>
        </p:nvPicPr>
        <p:blipFill rotWithShape="1">
          <a:blip r:embed="rId2"/>
          <a:srcRect l="31012" r="1829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16E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674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F41A-A32A-44BC-8D63-46739A01E9D0}"/>
              </a:ext>
            </a:extLst>
          </p:cNvPr>
          <p:cNvSpPr>
            <a:spLocks noGrp="1"/>
          </p:cNvSpPr>
          <p:nvPr>
            <p:ph type="title"/>
          </p:nvPr>
        </p:nvSpPr>
        <p:spPr>
          <a:xfrm>
            <a:off x="4965430" y="629268"/>
            <a:ext cx="6586491" cy="1286160"/>
          </a:xfrm>
        </p:spPr>
        <p:txBody>
          <a:bodyPr anchor="b">
            <a:normAutofit/>
          </a:bodyPr>
          <a:lstStyle/>
          <a:p>
            <a:r>
              <a:rPr lang="en-US">
                <a:cs typeface="Calibri Light"/>
              </a:rPr>
              <a:t>Concluding remarks</a:t>
            </a:r>
            <a:endParaRPr lang="en-US"/>
          </a:p>
        </p:txBody>
      </p:sp>
      <p:sp>
        <p:nvSpPr>
          <p:cNvPr id="3" name="Content Placeholder 2">
            <a:extLst>
              <a:ext uri="{FF2B5EF4-FFF2-40B4-BE49-F238E27FC236}">
                <a16:creationId xmlns:a16="http://schemas.microsoft.com/office/drawing/2014/main" id="{47C8A174-C17D-4E15-B67F-8278A76AE782}"/>
              </a:ext>
            </a:extLst>
          </p:cNvPr>
          <p:cNvSpPr>
            <a:spLocks noGrp="1"/>
          </p:cNvSpPr>
          <p:nvPr>
            <p:ph idx="1"/>
          </p:nvPr>
        </p:nvSpPr>
        <p:spPr>
          <a:xfrm>
            <a:off x="4965431" y="2438400"/>
            <a:ext cx="6586489" cy="3785419"/>
          </a:xfrm>
        </p:spPr>
        <p:txBody>
          <a:bodyPr vert="horz" lIns="91440" tIns="45720" rIns="91440" bIns="45720" rtlCol="0">
            <a:normAutofit/>
          </a:bodyPr>
          <a:lstStyle/>
          <a:p>
            <a:r>
              <a:rPr lang="en-US" sz="1900" b="1" dirty="0">
                <a:cs typeface="Calibri"/>
              </a:rPr>
              <a:t>Parity debate and other forms of gender discrimination:</a:t>
            </a:r>
          </a:p>
          <a:p>
            <a:pPr lvl="1"/>
            <a:r>
              <a:rPr lang="en-US" sz="1900" dirty="0">
                <a:ea typeface="+mn-lt"/>
                <a:cs typeface="+mn-lt"/>
              </a:rPr>
              <a:t>“parity seems more appealing when this struggle against a specific and highly crucial discrimination leads not only to a reduction or suppression of this discrimination but to a fight against any form of discrimination” (Simon, 2007:296).</a:t>
            </a:r>
          </a:p>
          <a:p>
            <a:pPr lvl="1"/>
            <a:r>
              <a:rPr lang="en-US" sz="1900" b="1" dirty="0">
                <a:ea typeface="+mn-lt"/>
                <a:cs typeface="+mn-lt"/>
              </a:rPr>
              <a:t>Gender discrimination is not reducible to the political sphere</a:t>
            </a:r>
            <a:r>
              <a:rPr lang="en-US" sz="1900" dirty="0">
                <a:ea typeface="+mn-lt"/>
                <a:cs typeface="+mn-lt"/>
              </a:rPr>
              <a:t>: debate on parity highlighted other kinds of gender discrimination.  </a:t>
            </a:r>
          </a:p>
          <a:p>
            <a:r>
              <a:rPr lang="en-US" sz="1900" b="1" dirty="0">
                <a:cs typeface="Calibri"/>
              </a:rPr>
              <a:t>However, by highlighting specificity of women </a:t>
            </a:r>
            <a:r>
              <a:rPr lang="en-US" sz="1900" dirty="0">
                <a:cs typeface="Calibri"/>
              </a:rPr>
              <a:t>(50% of humanity) as opposed to </a:t>
            </a:r>
            <a:r>
              <a:rPr lang="en-US" sz="1900">
                <a:cs typeface="Calibri"/>
              </a:rPr>
              <a:t>other groups, </a:t>
            </a:r>
            <a:r>
              <a:rPr lang="en-US" sz="1900" dirty="0">
                <a:cs typeface="Calibri"/>
              </a:rPr>
              <a:t>and compatibility with republican universalism, there is also a risk of undermining other struggles by minority groups. </a:t>
            </a:r>
          </a:p>
          <a:p>
            <a:pPr lvl="1"/>
            <a:endParaRPr lang="en-US" sz="1900" dirty="0">
              <a:cs typeface="Calibri"/>
            </a:endParaRPr>
          </a:p>
          <a:p>
            <a:pPr lvl="1"/>
            <a:endParaRPr lang="en-US" sz="1900" dirty="0">
              <a:cs typeface="Calibri"/>
            </a:endParaRPr>
          </a:p>
          <a:p>
            <a:pPr lvl="1"/>
            <a:endParaRPr lang="en-US" sz="1900" dirty="0">
              <a:cs typeface="Calibri"/>
            </a:endParaRPr>
          </a:p>
          <a:p>
            <a:pPr lvl="1"/>
            <a:endParaRPr lang="en-US" sz="1900" dirty="0">
              <a:cs typeface="Calibri"/>
            </a:endParaRPr>
          </a:p>
        </p:txBody>
      </p:sp>
      <p:pic>
        <p:nvPicPr>
          <p:cNvPr id="4" name="Picture 4" descr="A group of people holding a sign&#10;&#10;Description automatically generated">
            <a:extLst>
              <a:ext uri="{FF2B5EF4-FFF2-40B4-BE49-F238E27FC236}">
                <a16:creationId xmlns:a16="http://schemas.microsoft.com/office/drawing/2014/main" id="{83146765-9D79-4DD0-9059-2904FE8F9ABF}"/>
              </a:ext>
            </a:extLst>
          </p:cNvPr>
          <p:cNvPicPr>
            <a:picLocks noChangeAspect="1"/>
          </p:cNvPicPr>
          <p:nvPr/>
        </p:nvPicPr>
        <p:blipFill rotWithShape="1">
          <a:blip r:embed="rId2"/>
          <a:srcRect l="36892" r="24748"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2A6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610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936B-E1C6-4BA6-BA7E-74F9C1833423}"/>
              </a:ext>
            </a:extLst>
          </p:cNvPr>
          <p:cNvSpPr>
            <a:spLocks noGrp="1"/>
          </p:cNvSpPr>
          <p:nvPr>
            <p:ph type="title"/>
          </p:nvPr>
        </p:nvSpPr>
        <p:spPr>
          <a:xfrm>
            <a:off x="4965430" y="629268"/>
            <a:ext cx="6586491" cy="1286160"/>
          </a:xfrm>
        </p:spPr>
        <p:txBody>
          <a:bodyPr anchor="b">
            <a:normAutofit/>
          </a:bodyPr>
          <a:lstStyle/>
          <a:p>
            <a:r>
              <a:rPr lang="en-US">
                <a:cs typeface="Calibri Light"/>
              </a:rPr>
              <a:t>Women in French politics</a:t>
            </a:r>
            <a:endParaRPr lang="en-US"/>
          </a:p>
        </p:txBody>
      </p:sp>
      <p:sp>
        <p:nvSpPr>
          <p:cNvPr id="3" name="Content Placeholder 2">
            <a:extLst>
              <a:ext uri="{FF2B5EF4-FFF2-40B4-BE49-F238E27FC236}">
                <a16:creationId xmlns:a16="http://schemas.microsoft.com/office/drawing/2014/main" id="{26036E9B-9468-484B-A936-9EC03DB2C5A3}"/>
              </a:ext>
            </a:extLst>
          </p:cNvPr>
          <p:cNvSpPr>
            <a:spLocks noGrp="1"/>
          </p:cNvSpPr>
          <p:nvPr>
            <p:ph idx="1"/>
          </p:nvPr>
        </p:nvSpPr>
        <p:spPr>
          <a:xfrm>
            <a:off x="4965431" y="2265872"/>
            <a:ext cx="6586489" cy="3785419"/>
          </a:xfrm>
        </p:spPr>
        <p:txBody>
          <a:bodyPr vert="horz" lIns="91440" tIns="45720" rIns="91440" bIns="45720" rtlCol="0" anchor="t">
            <a:noAutofit/>
          </a:bodyPr>
          <a:lstStyle/>
          <a:p>
            <a:r>
              <a:rPr lang="en-US" sz="1800" dirty="0">
                <a:ea typeface="+mn-lt"/>
                <a:cs typeface="+mn-lt"/>
              </a:rPr>
              <a:t>2019: Women represent 52.3% of French electorate (HCE, 2020)</a:t>
            </a:r>
          </a:p>
          <a:p>
            <a:r>
              <a:rPr lang="en-US" sz="1800" dirty="0">
                <a:ea typeface="+mn-lt"/>
                <a:cs typeface="+mn-lt"/>
              </a:rPr>
              <a:t>Right to vote: 1944 (1848 for men)</a:t>
            </a:r>
          </a:p>
          <a:p>
            <a:r>
              <a:rPr lang="en-US" sz="1800" dirty="0">
                <a:ea typeface="+mn-lt"/>
                <a:cs typeface="+mn-lt"/>
              </a:rPr>
              <a:t>Until end of the 1980s, France had been one of the European countries with the lowest rate of participation of women in political assemblies (11% in the National Assembly, 5% in the Senate, 7% of the mayors; one woman out of the 104 Presidents of departmental Assemblies).</a:t>
            </a:r>
          </a:p>
          <a:p>
            <a:r>
              <a:rPr lang="en-US" sz="1800" dirty="0">
                <a:ea typeface="+mn-lt"/>
                <a:cs typeface="+mn-lt"/>
              </a:rPr>
              <a:t>National Assembly: </a:t>
            </a:r>
          </a:p>
          <a:p>
            <a:pPr lvl="1"/>
            <a:r>
              <a:rPr lang="en-US" sz="1800" dirty="0">
                <a:ea typeface="+mn-lt"/>
                <a:cs typeface="+mn-lt"/>
              </a:rPr>
              <a:t>October 1945: 33 women elected to National Assembly, out of 586 MPs. 5,6% of total.</a:t>
            </a:r>
          </a:p>
          <a:p>
            <a:pPr lvl="1"/>
            <a:r>
              <a:rPr lang="en-US" sz="1800" dirty="0">
                <a:cs typeface="Calibri" panose="020F0502020204030204"/>
              </a:rPr>
              <a:t>2017 Legislative elections: 38.7% of MPs were women (224/577) up from 26,9% in 2012.</a:t>
            </a:r>
          </a:p>
          <a:p>
            <a:r>
              <a:rPr lang="en-US" sz="1800" dirty="0">
                <a:cs typeface="Calibri" panose="020F0502020204030204"/>
              </a:rPr>
              <a:t>Representative of broader gender-based discriminations in French society (salaries, top management positions...)</a:t>
            </a:r>
          </a:p>
          <a:p>
            <a:endParaRPr lang="en-US" sz="1600" dirty="0">
              <a:cs typeface="Calibri" panose="020F0502020204030204"/>
            </a:endParaRPr>
          </a:p>
        </p:txBody>
      </p:sp>
      <p:pic>
        <p:nvPicPr>
          <p:cNvPr id="4" name="Picture 4" descr="Icon&#10;&#10;Description automatically generated">
            <a:extLst>
              <a:ext uri="{FF2B5EF4-FFF2-40B4-BE49-F238E27FC236}">
                <a16:creationId xmlns:a16="http://schemas.microsoft.com/office/drawing/2014/main" id="{04E5364A-E113-4E2F-A882-315348DDE27C}"/>
              </a:ext>
            </a:extLst>
          </p:cNvPr>
          <p:cNvPicPr>
            <a:picLocks noChangeAspect="1"/>
          </p:cNvPicPr>
          <p:nvPr/>
        </p:nvPicPr>
        <p:blipFill rotWithShape="1">
          <a:blip r:embed="rId2"/>
          <a:srcRect l="14786" r="42968"/>
          <a:stretch/>
        </p:blipFill>
        <p:spPr>
          <a:xfrm>
            <a:off x="20" y="10"/>
            <a:ext cx="4635571" cy="6857990"/>
          </a:xfrm>
          <a:prstGeom prst="rect">
            <a:avLst/>
          </a:prstGeom>
          <a:effectLst/>
        </p:spPr>
      </p:pic>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BBD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3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C9CD-9E81-4E89-9425-08C91E601693}"/>
              </a:ext>
            </a:extLst>
          </p:cNvPr>
          <p:cNvSpPr>
            <a:spLocks noGrp="1"/>
          </p:cNvSpPr>
          <p:nvPr>
            <p:ph type="title"/>
          </p:nvPr>
        </p:nvSpPr>
        <p:spPr>
          <a:xfrm>
            <a:off x="4965430" y="629268"/>
            <a:ext cx="6586491" cy="1286160"/>
          </a:xfrm>
        </p:spPr>
        <p:txBody>
          <a:bodyPr anchor="b">
            <a:normAutofit/>
          </a:bodyPr>
          <a:lstStyle/>
          <a:p>
            <a:r>
              <a:rPr lang="en-US" i="1" dirty="0" err="1">
                <a:cs typeface="Calibri Light"/>
              </a:rPr>
              <a:t>Parité</a:t>
            </a:r>
            <a:r>
              <a:rPr lang="en-US" dirty="0">
                <a:cs typeface="Calibri Light"/>
              </a:rPr>
              <a:t> campaign</a:t>
            </a:r>
            <a:endParaRPr lang="en-US" dirty="0"/>
          </a:p>
        </p:txBody>
      </p:sp>
      <p:sp>
        <p:nvSpPr>
          <p:cNvPr id="3" name="Content Placeholder 2">
            <a:extLst>
              <a:ext uri="{FF2B5EF4-FFF2-40B4-BE49-F238E27FC236}">
                <a16:creationId xmlns:a16="http://schemas.microsoft.com/office/drawing/2014/main" id="{8F3BB919-6413-42BD-BAAB-FE882822330B}"/>
              </a:ext>
            </a:extLst>
          </p:cNvPr>
          <p:cNvSpPr>
            <a:spLocks noGrp="1"/>
          </p:cNvSpPr>
          <p:nvPr>
            <p:ph idx="1"/>
          </p:nvPr>
        </p:nvSpPr>
        <p:spPr>
          <a:xfrm>
            <a:off x="4965431" y="2438400"/>
            <a:ext cx="6586489" cy="3785419"/>
          </a:xfrm>
        </p:spPr>
        <p:txBody>
          <a:bodyPr vert="horz" lIns="91440" tIns="45720" rIns="91440" bIns="45720" rtlCol="0" anchor="t">
            <a:noAutofit/>
          </a:bodyPr>
          <a:lstStyle/>
          <a:p>
            <a:r>
              <a:rPr lang="en-US" sz="2000" dirty="0">
                <a:ea typeface="+mn-lt"/>
                <a:cs typeface="+mn-lt"/>
              </a:rPr>
              <a:t>1990s: within a decade and following intense campaign, France implemented an affirmative action policy to help women gain political representation (mandated by a constitutional amendment in 1999 and an electoral law in 2000)</a:t>
            </a:r>
          </a:p>
          <a:p>
            <a:r>
              <a:rPr lang="en-US" sz="2000" dirty="0">
                <a:ea typeface="+mn-lt"/>
                <a:cs typeface="+mn-lt"/>
              </a:rPr>
              <a:t>The amendment adds following sentence to the article on sovereignty: “The law promotes equal access of women and men to electoral mandates and elective offices.” </a:t>
            </a:r>
          </a:p>
          <a:p>
            <a:r>
              <a:rPr lang="en-US" sz="2000" dirty="0">
                <a:ea typeface="+mn-lt"/>
                <a:cs typeface="+mn-lt"/>
              </a:rPr>
              <a:t>Another sentence has been added to the constitutional article concerning political parties: “They contribute to the implementation of [this] principle.” </a:t>
            </a:r>
          </a:p>
          <a:p>
            <a:r>
              <a:rPr lang="en-US" sz="2000" dirty="0">
                <a:ea typeface="+mn-lt"/>
                <a:cs typeface="+mn-lt"/>
              </a:rPr>
              <a:t>How did </a:t>
            </a:r>
            <a:r>
              <a:rPr lang="en-US" sz="2000" i="1" dirty="0" err="1">
                <a:ea typeface="+mn-lt"/>
                <a:cs typeface="+mn-lt"/>
              </a:rPr>
              <a:t>parité</a:t>
            </a:r>
            <a:r>
              <a:rPr lang="en-US" sz="2000" dirty="0">
                <a:ea typeface="+mn-lt"/>
                <a:cs typeface="+mn-lt"/>
              </a:rPr>
              <a:t> go, in less than a decade, from being a utopian demand to a consensual reform? </a:t>
            </a:r>
          </a:p>
          <a:p>
            <a:pPr marL="0" indent="0">
              <a:buNone/>
            </a:pPr>
            <a:endParaRPr lang="en-US" sz="1700" dirty="0">
              <a:cs typeface="Calibri"/>
            </a:endParaRPr>
          </a:p>
        </p:txBody>
      </p:sp>
      <p:pic>
        <p:nvPicPr>
          <p:cNvPr id="4" name="Picture 4" descr="A picture containing person, person, holding, donut&#10;&#10;Description automatically generated">
            <a:extLst>
              <a:ext uri="{FF2B5EF4-FFF2-40B4-BE49-F238E27FC236}">
                <a16:creationId xmlns:a16="http://schemas.microsoft.com/office/drawing/2014/main" id="{597D27F0-86A5-4DC3-95CE-62AC881077AB}"/>
              </a:ext>
            </a:extLst>
          </p:cNvPr>
          <p:cNvPicPr>
            <a:picLocks noChangeAspect="1"/>
          </p:cNvPicPr>
          <p:nvPr/>
        </p:nvPicPr>
        <p:blipFill rotWithShape="1">
          <a:blip r:embed="rId2"/>
          <a:srcRect l="17743" r="31561"/>
          <a:stretch/>
        </p:blipFill>
        <p:spPr>
          <a:xfrm>
            <a:off x="20" y="10"/>
            <a:ext cx="4635571" cy="6857990"/>
          </a:xfrm>
          <a:prstGeom prst="rect">
            <a:avLst/>
          </a:prstGeom>
          <a:effectLst/>
        </p:spPr>
      </p:pic>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568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4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B9CF-EAAC-4D1D-9173-1CBDD0415640}"/>
              </a:ext>
            </a:extLst>
          </p:cNvPr>
          <p:cNvSpPr>
            <a:spLocks noGrp="1"/>
          </p:cNvSpPr>
          <p:nvPr>
            <p:ph type="title"/>
          </p:nvPr>
        </p:nvSpPr>
        <p:spPr>
          <a:xfrm>
            <a:off x="4965430" y="629268"/>
            <a:ext cx="6586491" cy="1286160"/>
          </a:xfrm>
        </p:spPr>
        <p:txBody>
          <a:bodyPr anchor="b">
            <a:normAutofit/>
          </a:bodyPr>
          <a:lstStyle/>
          <a:p>
            <a:r>
              <a:rPr lang="en-US">
                <a:cs typeface="Calibri Light"/>
              </a:rPr>
              <a:t>A brief history (1)</a:t>
            </a:r>
            <a:endParaRPr lang="en-US"/>
          </a:p>
        </p:txBody>
      </p:sp>
      <p:sp>
        <p:nvSpPr>
          <p:cNvPr id="3" name="Content Placeholder 2">
            <a:extLst>
              <a:ext uri="{FF2B5EF4-FFF2-40B4-BE49-F238E27FC236}">
                <a16:creationId xmlns:a16="http://schemas.microsoft.com/office/drawing/2014/main" id="{C7D243FF-D673-46CB-B3B3-BD61B6EA8A5C}"/>
              </a:ext>
            </a:extLst>
          </p:cNvPr>
          <p:cNvSpPr>
            <a:spLocks noGrp="1"/>
          </p:cNvSpPr>
          <p:nvPr>
            <p:ph idx="1"/>
          </p:nvPr>
        </p:nvSpPr>
        <p:spPr>
          <a:xfrm>
            <a:off x="4965431" y="2438400"/>
            <a:ext cx="7023369" cy="4075288"/>
          </a:xfrm>
        </p:spPr>
        <p:txBody>
          <a:bodyPr vert="horz" lIns="91440" tIns="45720" rIns="91440" bIns="45720" rtlCol="0">
            <a:noAutofit/>
          </a:bodyPr>
          <a:lstStyle/>
          <a:p>
            <a:r>
              <a:rPr lang="en-US" sz="1800" dirty="0">
                <a:ea typeface="+mn-lt"/>
                <a:cs typeface="+mn-lt"/>
              </a:rPr>
              <a:t>1982: Under first French Left-wing government in the Fifth Republic, National Assembly voted a law stating that </a:t>
            </a:r>
            <a:r>
              <a:rPr lang="en-US" sz="1800" b="1" dirty="0">
                <a:ea typeface="+mn-lt"/>
                <a:cs typeface="+mn-lt"/>
              </a:rPr>
              <a:t>no party list in municipal elections shall consist of more than 75% of candidates of the same sex</a:t>
            </a:r>
            <a:r>
              <a:rPr lang="en-US" sz="1800" dirty="0">
                <a:ea typeface="+mn-lt"/>
                <a:cs typeface="+mn-lt"/>
              </a:rPr>
              <a:t>. </a:t>
            </a:r>
          </a:p>
          <a:p>
            <a:r>
              <a:rPr lang="en-US" sz="1800" dirty="0">
                <a:cs typeface="Calibri"/>
              </a:rPr>
              <a:t>Conseil </a:t>
            </a:r>
            <a:r>
              <a:rPr lang="en-US" sz="1800" dirty="0" err="1">
                <a:cs typeface="Calibri"/>
              </a:rPr>
              <a:t>Constitutionnel</a:t>
            </a:r>
            <a:r>
              <a:rPr lang="en-US" sz="1800" dirty="0">
                <a:cs typeface="Calibri"/>
              </a:rPr>
              <a:t> objected that this law was not constitutional referring to</a:t>
            </a:r>
          </a:p>
          <a:p>
            <a:pPr lvl="1"/>
            <a:r>
              <a:rPr lang="en-US" sz="1800" dirty="0">
                <a:ea typeface="+mn-lt"/>
                <a:cs typeface="+mn-lt"/>
              </a:rPr>
              <a:t>Declaration of the Rights of Man and of the Citizen (which has a constitutional value in the French system) which states: “As all citizens are equal in the eye of the law, positions of high rank, public office and employment are open to all on an equal basis according to ability and without any distinction other than that based on their merit or skill”; </a:t>
            </a:r>
          </a:p>
          <a:p>
            <a:pPr lvl="1"/>
            <a:r>
              <a:rPr lang="en-US" sz="1800" dirty="0">
                <a:ea typeface="+mn-lt"/>
                <a:cs typeface="+mn-lt"/>
              </a:rPr>
              <a:t>Art. 3 of 1958 Constitution: “no group (section) of people, nor any individual, may lay claim to the exercise” of National Sovereignty.</a:t>
            </a:r>
          </a:p>
          <a:p>
            <a:r>
              <a:rPr lang="en-US" sz="1800" dirty="0">
                <a:cs typeface="Calibri"/>
              </a:rPr>
              <a:t>Only solution therefore is to amend the Constitution.</a:t>
            </a:r>
          </a:p>
        </p:txBody>
      </p:sp>
      <p:pic>
        <p:nvPicPr>
          <p:cNvPr id="4" name="Picture 4" descr="A close up of a person&#10;&#10;Description automatically generated">
            <a:extLst>
              <a:ext uri="{FF2B5EF4-FFF2-40B4-BE49-F238E27FC236}">
                <a16:creationId xmlns:a16="http://schemas.microsoft.com/office/drawing/2014/main" id="{4ED6336A-6BBC-4448-8FE3-AFDA1E485BC8}"/>
              </a:ext>
            </a:extLst>
          </p:cNvPr>
          <p:cNvPicPr>
            <a:picLocks noChangeAspect="1"/>
          </p:cNvPicPr>
          <p:nvPr/>
        </p:nvPicPr>
        <p:blipFill rotWithShape="1">
          <a:blip r:embed="rId2"/>
          <a:srcRect l="9497" r="53496"/>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3F9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6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EA0A-ADA7-475E-99CC-3580F06B4846}"/>
              </a:ext>
            </a:extLst>
          </p:cNvPr>
          <p:cNvSpPr>
            <a:spLocks noGrp="1"/>
          </p:cNvSpPr>
          <p:nvPr>
            <p:ph type="title"/>
          </p:nvPr>
        </p:nvSpPr>
        <p:spPr>
          <a:xfrm>
            <a:off x="4965430" y="629268"/>
            <a:ext cx="6586491" cy="1286160"/>
          </a:xfrm>
        </p:spPr>
        <p:txBody>
          <a:bodyPr anchor="b">
            <a:normAutofit/>
          </a:bodyPr>
          <a:lstStyle/>
          <a:p>
            <a:r>
              <a:rPr lang="en-US">
                <a:ea typeface="+mj-lt"/>
                <a:cs typeface="+mj-lt"/>
              </a:rPr>
              <a:t>A brief history (2)</a:t>
            </a:r>
          </a:p>
        </p:txBody>
      </p:sp>
      <p:sp>
        <p:nvSpPr>
          <p:cNvPr id="3" name="Content Placeholder 2">
            <a:extLst>
              <a:ext uri="{FF2B5EF4-FFF2-40B4-BE49-F238E27FC236}">
                <a16:creationId xmlns:a16="http://schemas.microsoft.com/office/drawing/2014/main" id="{65285AE0-1323-4353-B821-63DB063E57FA}"/>
              </a:ext>
            </a:extLst>
          </p:cNvPr>
          <p:cNvSpPr>
            <a:spLocks noGrp="1"/>
          </p:cNvSpPr>
          <p:nvPr>
            <p:ph idx="1"/>
          </p:nvPr>
        </p:nvSpPr>
        <p:spPr>
          <a:xfrm>
            <a:off x="4965431" y="2438400"/>
            <a:ext cx="6586489" cy="3785419"/>
          </a:xfrm>
        </p:spPr>
        <p:txBody>
          <a:bodyPr vert="horz" lIns="91440" tIns="45720" rIns="91440" bIns="45720" rtlCol="0">
            <a:normAutofit/>
          </a:bodyPr>
          <a:lstStyle/>
          <a:p>
            <a:r>
              <a:rPr lang="en-US" sz="1700" dirty="0">
                <a:ea typeface="+mn-lt"/>
                <a:cs typeface="+mn-lt"/>
              </a:rPr>
              <a:t>Green and Alternative political group (‘Arc-</a:t>
            </a:r>
            <a:r>
              <a:rPr lang="en-US" sz="1700" dirty="0" err="1">
                <a:ea typeface="+mn-lt"/>
                <a:cs typeface="+mn-lt"/>
              </a:rPr>
              <a:t>en</a:t>
            </a:r>
            <a:r>
              <a:rPr lang="en-US" sz="1700" dirty="0">
                <a:ea typeface="+mn-lt"/>
                <a:cs typeface="+mn-lt"/>
              </a:rPr>
              <a:t>-Ciel’) introduced notion of ‘</a:t>
            </a:r>
            <a:r>
              <a:rPr lang="en-US" sz="1700" i="1" dirty="0" err="1">
                <a:ea typeface="+mn-lt"/>
                <a:cs typeface="+mn-lt"/>
              </a:rPr>
              <a:t>parité</a:t>
            </a:r>
            <a:r>
              <a:rPr lang="en-US" sz="1700" dirty="0">
                <a:ea typeface="+mn-lt"/>
                <a:cs typeface="+mn-lt"/>
              </a:rPr>
              <a:t>’ and decided to implement an internal quota of 50% women in most of the leading positions. </a:t>
            </a:r>
          </a:p>
          <a:p>
            <a:r>
              <a:rPr lang="en-US" sz="1700" dirty="0">
                <a:ea typeface="+mn-lt"/>
                <a:cs typeface="+mn-lt"/>
              </a:rPr>
              <a:t>Green Party also implements this principle </a:t>
            </a:r>
          </a:p>
          <a:p>
            <a:r>
              <a:rPr lang="en-US" sz="1700" dirty="0">
                <a:ea typeface="+mn-lt"/>
                <a:cs typeface="+mn-lt"/>
              </a:rPr>
              <a:t>Concept taken up by most feminist </a:t>
            </a:r>
            <a:r>
              <a:rPr lang="en-US" sz="1700" dirty="0" err="1">
                <a:ea typeface="+mn-lt"/>
                <a:cs typeface="+mn-lt"/>
              </a:rPr>
              <a:t>organisations</a:t>
            </a:r>
            <a:r>
              <a:rPr lang="en-US" sz="1700" dirty="0">
                <a:ea typeface="+mn-lt"/>
                <a:cs typeface="+mn-lt"/>
              </a:rPr>
              <a:t> that popularized it at the beginning of the nineties. </a:t>
            </a:r>
          </a:p>
          <a:p>
            <a:r>
              <a:rPr lang="en-US" sz="1700" dirty="0">
                <a:ea typeface="+mn-lt"/>
                <a:cs typeface="+mn-lt"/>
              </a:rPr>
              <a:t>1992: </a:t>
            </a:r>
            <a:r>
              <a:rPr lang="en-US" sz="1700" i="1" dirty="0">
                <a:ea typeface="+mn-lt"/>
                <a:cs typeface="+mn-lt"/>
              </a:rPr>
              <a:t>Au </a:t>
            </a:r>
            <a:r>
              <a:rPr lang="en-US" sz="1700" i="1" dirty="0" err="1">
                <a:ea typeface="+mn-lt"/>
                <a:cs typeface="+mn-lt"/>
              </a:rPr>
              <a:t>Pouvoir</a:t>
            </a:r>
            <a:r>
              <a:rPr lang="en-US" sz="1700" i="1" dirty="0">
                <a:ea typeface="+mn-lt"/>
                <a:cs typeface="+mn-lt"/>
              </a:rPr>
              <a:t> </a:t>
            </a:r>
            <a:r>
              <a:rPr lang="en-US" sz="1700" i="1" dirty="0" err="1">
                <a:ea typeface="+mn-lt"/>
                <a:cs typeface="+mn-lt"/>
              </a:rPr>
              <a:t>Citoyennes</a:t>
            </a:r>
            <a:r>
              <a:rPr lang="en-US" sz="1700" i="1" dirty="0">
                <a:ea typeface="+mn-lt"/>
                <a:cs typeface="+mn-lt"/>
              </a:rPr>
              <a:t>! Liberté, égalité, </a:t>
            </a:r>
            <a:r>
              <a:rPr lang="en-US" sz="1700" i="1" dirty="0" err="1">
                <a:ea typeface="+mn-lt"/>
                <a:cs typeface="+mn-lt"/>
              </a:rPr>
              <a:t>parité</a:t>
            </a:r>
            <a:r>
              <a:rPr lang="en-US" sz="1700" dirty="0">
                <a:ea typeface="+mn-lt"/>
                <a:cs typeface="+mn-lt"/>
              </a:rPr>
              <a:t> (Françoise Gaspard, Claude </a:t>
            </a:r>
            <a:r>
              <a:rPr lang="en-US" sz="1700" dirty="0" err="1">
                <a:ea typeface="+mn-lt"/>
                <a:cs typeface="+mn-lt"/>
              </a:rPr>
              <a:t>Servan</a:t>
            </a:r>
            <a:r>
              <a:rPr lang="en-US" sz="1700" dirty="0">
                <a:ea typeface="+mn-lt"/>
                <a:cs typeface="+mn-lt"/>
              </a:rPr>
              <a:t>-Schreiber, Anne Le Galle): introduces concept to wider French public</a:t>
            </a:r>
          </a:p>
          <a:p>
            <a:r>
              <a:rPr lang="en-US" sz="1700" dirty="0">
                <a:ea typeface="+mn-lt"/>
                <a:cs typeface="+mn-lt"/>
              </a:rPr>
              <a:t>November 1993: 577 people published a Manifesto in the newspaper </a:t>
            </a:r>
            <a:r>
              <a:rPr lang="en-US" sz="1700" i="1" dirty="0">
                <a:ea typeface="+mn-lt"/>
                <a:cs typeface="+mn-lt"/>
              </a:rPr>
              <a:t>Le Monde</a:t>
            </a:r>
            <a:r>
              <a:rPr lang="en-US" sz="1700" dirty="0">
                <a:ea typeface="+mn-lt"/>
                <a:cs typeface="+mn-lt"/>
              </a:rPr>
              <a:t> arguing for the adoption of a law demanding equal participation of men and women in political assemblies. </a:t>
            </a:r>
          </a:p>
          <a:p>
            <a:endParaRPr lang="en-US" sz="1700" dirty="0">
              <a:cs typeface="Calibri"/>
            </a:endParaRPr>
          </a:p>
        </p:txBody>
      </p:sp>
      <p:pic>
        <p:nvPicPr>
          <p:cNvPr id="6" name="Picture 6" descr="Shape&#10;&#10;Description automatically generated">
            <a:extLst>
              <a:ext uri="{FF2B5EF4-FFF2-40B4-BE49-F238E27FC236}">
                <a16:creationId xmlns:a16="http://schemas.microsoft.com/office/drawing/2014/main" id="{E50C33B9-EDBE-434B-BEBB-EBB87ED44D03}"/>
              </a:ext>
            </a:extLst>
          </p:cNvPr>
          <p:cNvPicPr>
            <a:picLocks noChangeAspect="1"/>
          </p:cNvPicPr>
          <p:nvPr/>
        </p:nvPicPr>
        <p:blipFill rotWithShape="1">
          <a:blip r:embed="rId2"/>
          <a:srcRect l="14383" r="1802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8E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21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498F-76FB-40C5-A049-BE5F7BA04B0D}"/>
              </a:ext>
            </a:extLst>
          </p:cNvPr>
          <p:cNvSpPr>
            <a:spLocks noGrp="1"/>
          </p:cNvSpPr>
          <p:nvPr>
            <p:ph type="title"/>
          </p:nvPr>
        </p:nvSpPr>
        <p:spPr>
          <a:xfrm>
            <a:off x="4965430" y="629268"/>
            <a:ext cx="6586491" cy="1286160"/>
          </a:xfrm>
        </p:spPr>
        <p:txBody>
          <a:bodyPr anchor="b">
            <a:normAutofit/>
          </a:bodyPr>
          <a:lstStyle/>
          <a:p>
            <a:r>
              <a:rPr lang="en-US">
                <a:cs typeface="Calibri Light"/>
              </a:rPr>
              <a:t>A brief history (3)</a:t>
            </a:r>
            <a:endParaRPr lang="en-US">
              <a:ea typeface="+mj-lt"/>
              <a:cs typeface="+mj-lt"/>
            </a:endParaRPr>
          </a:p>
        </p:txBody>
      </p:sp>
      <p:sp>
        <p:nvSpPr>
          <p:cNvPr id="3" name="Content Placeholder 2">
            <a:extLst>
              <a:ext uri="{FF2B5EF4-FFF2-40B4-BE49-F238E27FC236}">
                <a16:creationId xmlns:a16="http://schemas.microsoft.com/office/drawing/2014/main" id="{62B19191-D18F-4DFE-A53A-2E4C6837EAA6}"/>
              </a:ext>
            </a:extLst>
          </p:cNvPr>
          <p:cNvSpPr>
            <a:spLocks noGrp="1"/>
          </p:cNvSpPr>
          <p:nvPr>
            <p:ph idx="1"/>
          </p:nvPr>
        </p:nvSpPr>
        <p:spPr>
          <a:xfrm>
            <a:off x="4965431" y="2438400"/>
            <a:ext cx="6586489" cy="3785419"/>
          </a:xfrm>
        </p:spPr>
        <p:txBody>
          <a:bodyPr vert="horz" lIns="91440" tIns="45720" rIns="91440" bIns="45720" rtlCol="0" anchor="t">
            <a:noAutofit/>
          </a:bodyPr>
          <a:lstStyle/>
          <a:p>
            <a:r>
              <a:rPr lang="en-US" sz="2000" dirty="0">
                <a:ea typeface="+mn-lt"/>
                <a:cs typeface="+mn-lt"/>
              </a:rPr>
              <a:t>At the European level:</a:t>
            </a:r>
            <a:endParaRPr lang="en-US" sz="2000" dirty="0">
              <a:cs typeface="Calibri"/>
            </a:endParaRPr>
          </a:p>
          <a:p>
            <a:pPr lvl="1"/>
            <a:r>
              <a:rPr lang="en-US" sz="2000" dirty="0">
                <a:ea typeface="+mn-lt"/>
                <a:cs typeface="+mn-lt"/>
              </a:rPr>
              <a:t>1989: Council of Europe established a working group on ‘parity democracy’ and over the following years adopted several recommendations on equal representation in political life. </a:t>
            </a:r>
          </a:p>
          <a:p>
            <a:pPr lvl="1"/>
            <a:r>
              <a:rPr lang="en-US" sz="2000" dirty="0">
                <a:ea typeface="+mn-lt"/>
                <a:cs typeface="+mn-lt"/>
              </a:rPr>
              <a:t>2-3 November 1992: Conference 'Women in political power' in Athens (funded by European Commission) </a:t>
            </a:r>
          </a:p>
          <a:p>
            <a:pPr lvl="2"/>
            <a:r>
              <a:rPr lang="en-US" dirty="0">
                <a:ea typeface="+mn-lt"/>
                <a:cs typeface="+mn-lt"/>
              </a:rPr>
              <a:t>“Democracy imposes parity in the representation and in the administration of nations.” </a:t>
            </a:r>
          </a:p>
          <a:p>
            <a:r>
              <a:rPr lang="en-US" sz="2000" dirty="0">
                <a:cs typeface="Calibri" panose="020F0502020204030204"/>
              </a:rPr>
              <a:t>Catalyzing effect on French movement but still minority issue. </a:t>
            </a:r>
          </a:p>
        </p:txBody>
      </p:sp>
      <p:pic>
        <p:nvPicPr>
          <p:cNvPr id="4" name="Picture 4" descr="A picture containing shape&#10;&#10;Description automatically generated">
            <a:extLst>
              <a:ext uri="{FF2B5EF4-FFF2-40B4-BE49-F238E27FC236}">
                <a16:creationId xmlns:a16="http://schemas.microsoft.com/office/drawing/2014/main" id="{3EEDFEFA-5B81-421A-A4BB-BC57B1AD2CF1}"/>
              </a:ext>
            </a:extLst>
          </p:cNvPr>
          <p:cNvPicPr>
            <a:picLocks noChangeAspect="1"/>
          </p:cNvPicPr>
          <p:nvPr/>
        </p:nvPicPr>
        <p:blipFill rotWithShape="1">
          <a:blip r:embed="rId2"/>
          <a:srcRect l="21006" r="11400"/>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8D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032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82FE-FD07-4321-9BE4-4DE5947627E3}"/>
              </a:ext>
            </a:extLst>
          </p:cNvPr>
          <p:cNvSpPr>
            <a:spLocks noGrp="1"/>
          </p:cNvSpPr>
          <p:nvPr>
            <p:ph type="title"/>
          </p:nvPr>
        </p:nvSpPr>
        <p:spPr>
          <a:xfrm>
            <a:off x="4965430" y="629268"/>
            <a:ext cx="6586491" cy="1286160"/>
          </a:xfrm>
        </p:spPr>
        <p:txBody>
          <a:bodyPr anchor="b">
            <a:normAutofit/>
          </a:bodyPr>
          <a:lstStyle/>
          <a:p>
            <a:r>
              <a:rPr lang="en-US">
                <a:ea typeface="+mj-lt"/>
                <a:cs typeface="+mj-lt"/>
              </a:rPr>
              <a:t>A brief history (4)</a:t>
            </a:r>
          </a:p>
        </p:txBody>
      </p:sp>
      <p:sp>
        <p:nvSpPr>
          <p:cNvPr id="3" name="Content Placeholder 2">
            <a:extLst>
              <a:ext uri="{FF2B5EF4-FFF2-40B4-BE49-F238E27FC236}">
                <a16:creationId xmlns:a16="http://schemas.microsoft.com/office/drawing/2014/main" id="{B84503BC-D122-465A-BE2F-B480292DF91A}"/>
              </a:ext>
            </a:extLst>
          </p:cNvPr>
          <p:cNvSpPr>
            <a:spLocks noGrp="1"/>
          </p:cNvSpPr>
          <p:nvPr>
            <p:ph idx="1"/>
          </p:nvPr>
        </p:nvSpPr>
        <p:spPr>
          <a:xfrm>
            <a:off x="4965431" y="2438400"/>
            <a:ext cx="6586489" cy="4166418"/>
          </a:xfrm>
        </p:spPr>
        <p:txBody>
          <a:bodyPr vert="horz" lIns="91440" tIns="45720" rIns="91440" bIns="45720" rtlCol="0" anchor="t">
            <a:normAutofit/>
          </a:bodyPr>
          <a:lstStyle/>
          <a:p>
            <a:r>
              <a:rPr lang="en-US" sz="1800" dirty="0">
                <a:cs typeface="Calibri"/>
              </a:rPr>
              <a:t>Shift in the French political context</a:t>
            </a:r>
          </a:p>
          <a:p>
            <a:r>
              <a:rPr lang="en-US" sz="1800" dirty="0">
                <a:ea typeface="+mn-lt"/>
                <a:cs typeface="+mn-lt"/>
              </a:rPr>
              <a:t>Defeats of socialist and right-wing governments in 1993 and 1997</a:t>
            </a:r>
          </a:p>
          <a:p>
            <a:pPr lvl="1"/>
            <a:r>
              <a:rPr lang="en-US" sz="1800" dirty="0">
                <a:ea typeface="+mn-lt"/>
                <a:cs typeface="+mn-lt"/>
              </a:rPr>
              <a:t>Parties are weakened and in state of crisis</a:t>
            </a:r>
          </a:p>
          <a:p>
            <a:pPr lvl="1"/>
            <a:r>
              <a:rPr lang="en-US" sz="1800" dirty="0">
                <a:ea typeface="+mn-lt"/>
                <a:cs typeface="+mn-lt"/>
              </a:rPr>
              <a:t>Series of bribery scandals ('affaires’)</a:t>
            </a:r>
          </a:p>
          <a:p>
            <a:pPr lvl="1"/>
            <a:r>
              <a:rPr lang="en-US" sz="1800" dirty="0">
                <a:ea typeface="+mn-lt"/>
                <a:cs typeface="+mn-lt"/>
              </a:rPr>
              <a:t>Opinion polls show high level of distrust towards (predominantly male) politicians. </a:t>
            </a:r>
          </a:p>
          <a:p>
            <a:r>
              <a:rPr lang="en-US" sz="1800" dirty="0">
                <a:cs typeface="Calibri"/>
              </a:rPr>
              <a:t>Jacques Chirac (right) and Lionel Jospin (left) become advocates of “</a:t>
            </a:r>
            <a:r>
              <a:rPr lang="en-US" sz="1800" dirty="0" err="1">
                <a:cs typeface="Calibri"/>
              </a:rPr>
              <a:t>modernisation</a:t>
            </a:r>
            <a:r>
              <a:rPr lang="en-US" sz="1800" dirty="0">
                <a:cs typeface="Calibri"/>
              </a:rPr>
              <a:t> of political life”: reduce the gap between politicians and citizens. </a:t>
            </a:r>
          </a:p>
          <a:p>
            <a:r>
              <a:rPr lang="en-US" sz="1800" dirty="0">
                <a:cs typeface="Calibri"/>
              </a:rPr>
              <a:t>1995: President Chirac creates a ‘</a:t>
            </a:r>
            <a:r>
              <a:rPr lang="en-US" sz="1800" dirty="0">
                <a:ea typeface="+mn-lt"/>
                <a:cs typeface="+mn-lt"/>
              </a:rPr>
              <a:t>Committee on Parity’</a:t>
            </a:r>
            <a:r>
              <a:rPr lang="en-US" sz="1800" dirty="0">
                <a:cs typeface="Calibri"/>
              </a:rPr>
              <a:t> </a:t>
            </a:r>
          </a:p>
          <a:p>
            <a:r>
              <a:rPr lang="en-US" sz="1800" dirty="0">
                <a:ea typeface="+mn-lt"/>
                <a:cs typeface="+mn-lt"/>
              </a:rPr>
              <a:t>Legislative elections of 1997: Jospin imposes a quota of 30% female candidates on the Socialist Party, resulting in significant electoral success. </a:t>
            </a:r>
            <a:endParaRPr lang="en-US" sz="1800" dirty="0">
              <a:cs typeface="Calibri"/>
            </a:endParaRPr>
          </a:p>
          <a:p>
            <a:endParaRPr lang="en-US" sz="1700" dirty="0">
              <a:cs typeface="Calibri"/>
            </a:endParaRPr>
          </a:p>
        </p:txBody>
      </p:sp>
      <p:pic>
        <p:nvPicPr>
          <p:cNvPr id="4" name="Picture 4" descr="A picture containing room&#10;&#10;Description automatically generated">
            <a:extLst>
              <a:ext uri="{FF2B5EF4-FFF2-40B4-BE49-F238E27FC236}">
                <a16:creationId xmlns:a16="http://schemas.microsoft.com/office/drawing/2014/main" id="{DF84701C-A1EB-4C35-A4D4-A8C0C316B47F}"/>
              </a:ext>
            </a:extLst>
          </p:cNvPr>
          <p:cNvPicPr>
            <a:picLocks noChangeAspect="1"/>
          </p:cNvPicPr>
          <p:nvPr/>
        </p:nvPicPr>
        <p:blipFill rotWithShape="1">
          <a:blip r:embed="rId2"/>
          <a:srcRect l="40287" r="2591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8CC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38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56AF2-4877-4F27-9F71-F1FB3C19AAF3}"/>
              </a:ext>
            </a:extLst>
          </p:cNvPr>
          <p:cNvSpPr>
            <a:spLocks noGrp="1"/>
          </p:cNvSpPr>
          <p:nvPr>
            <p:ph type="title"/>
          </p:nvPr>
        </p:nvSpPr>
        <p:spPr>
          <a:xfrm>
            <a:off x="4965430" y="629268"/>
            <a:ext cx="6586491" cy="1286160"/>
          </a:xfrm>
        </p:spPr>
        <p:txBody>
          <a:bodyPr anchor="b">
            <a:normAutofit/>
          </a:bodyPr>
          <a:lstStyle/>
          <a:p>
            <a:r>
              <a:rPr lang="en-US">
                <a:cs typeface="Calibri Light"/>
              </a:rPr>
              <a:t>A brief history (5)</a:t>
            </a:r>
            <a:endParaRPr lang="en-US">
              <a:ea typeface="+mj-lt"/>
              <a:cs typeface="+mj-lt"/>
            </a:endParaRPr>
          </a:p>
        </p:txBody>
      </p:sp>
      <p:sp>
        <p:nvSpPr>
          <p:cNvPr id="3" name="Content Placeholder 2">
            <a:extLst>
              <a:ext uri="{FF2B5EF4-FFF2-40B4-BE49-F238E27FC236}">
                <a16:creationId xmlns:a16="http://schemas.microsoft.com/office/drawing/2014/main" id="{5D3536AC-E631-498A-984C-F1634FD73A8C}"/>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2400">
                <a:cs typeface="Calibri"/>
              </a:rPr>
              <a:t>Bipartisan issue. </a:t>
            </a:r>
          </a:p>
          <a:p>
            <a:r>
              <a:rPr lang="en-US" sz="2400">
                <a:cs typeface="Calibri"/>
              </a:rPr>
              <a:t>Range of groups are set up: Assemblée des femmes, Parité 2000, Parité-Infos, Elles Aussi, Demain la Parité, Réseau Femmes pour la Parité...</a:t>
            </a:r>
          </a:p>
          <a:p>
            <a:r>
              <a:rPr lang="en-US" sz="2400">
                <a:cs typeface="Calibri"/>
              </a:rPr>
              <a:t>Organise conferences, meetings, manifestos, articles...</a:t>
            </a:r>
          </a:p>
          <a:p>
            <a:r>
              <a:rPr lang="en-US" sz="2400">
                <a:cs typeface="Calibri"/>
              </a:rPr>
              <a:t>Growing support from within public opinion. </a:t>
            </a:r>
          </a:p>
          <a:p>
            <a:endParaRPr lang="en-US" sz="2000">
              <a:cs typeface="Calibri"/>
            </a:endParaRPr>
          </a:p>
        </p:txBody>
      </p:sp>
      <p:pic>
        <p:nvPicPr>
          <p:cNvPr id="4" name="Picture 4" descr="Shape&#10;&#10;Description automatically generated">
            <a:extLst>
              <a:ext uri="{FF2B5EF4-FFF2-40B4-BE49-F238E27FC236}">
                <a16:creationId xmlns:a16="http://schemas.microsoft.com/office/drawing/2014/main" id="{2B20BAF6-6022-41BB-BCBB-F45F5647003A}"/>
              </a:ext>
            </a:extLst>
          </p:cNvPr>
          <p:cNvPicPr>
            <a:picLocks noChangeAspect="1"/>
          </p:cNvPicPr>
          <p:nvPr/>
        </p:nvPicPr>
        <p:blipFill rotWithShape="1">
          <a:blip r:embed="rId2"/>
          <a:srcRect l="44775" r="3038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1E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90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5D27-616C-4022-95A0-506DF587C805}"/>
              </a:ext>
            </a:extLst>
          </p:cNvPr>
          <p:cNvSpPr>
            <a:spLocks noGrp="1"/>
          </p:cNvSpPr>
          <p:nvPr>
            <p:ph type="title"/>
          </p:nvPr>
        </p:nvSpPr>
        <p:spPr>
          <a:xfrm>
            <a:off x="4965430" y="629268"/>
            <a:ext cx="6586491" cy="1286160"/>
          </a:xfrm>
        </p:spPr>
        <p:txBody>
          <a:bodyPr anchor="b">
            <a:normAutofit/>
          </a:bodyPr>
          <a:lstStyle/>
          <a:p>
            <a:r>
              <a:rPr lang="en-US">
                <a:ea typeface="+mj-lt"/>
                <a:cs typeface="+mj-lt"/>
              </a:rPr>
              <a:t>A brief history (6)</a:t>
            </a:r>
          </a:p>
        </p:txBody>
      </p:sp>
      <p:sp>
        <p:nvSpPr>
          <p:cNvPr id="3" name="Content Placeholder 2">
            <a:extLst>
              <a:ext uri="{FF2B5EF4-FFF2-40B4-BE49-F238E27FC236}">
                <a16:creationId xmlns:a16="http://schemas.microsoft.com/office/drawing/2014/main" id="{F4659579-3083-4CF7-AE34-55AD2AE26919}"/>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2400" dirty="0">
                <a:cs typeface="Calibri"/>
              </a:rPr>
              <a:t>1997: Once elected, Jospin declares that he will revise the Constitution to include amendment on parity. </a:t>
            </a:r>
          </a:p>
          <a:p>
            <a:r>
              <a:rPr lang="en-US" sz="2400" dirty="0">
                <a:ea typeface="+mn-lt"/>
                <a:cs typeface="+mn-lt"/>
              </a:rPr>
              <a:t>Constitutional amendment is adopted following one year of intense discussions (and with minor adjustments).</a:t>
            </a:r>
            <a:endParaRPr lang="en-US" sz="2400" dirty="0">
              <a:cs typeface="Calibri"/>
            </a:endParaRPr>
          </a:p>
          <a:p>
            <a:r>
              <a:rPr lang="en-US" sz="2400" dirty="0">
                <a:ea typeface="+mn-lt"/>
                <a:cs typeface="+mn-lt"/>
              </a:rPr>
              <a:t>Initial result: During 2001 municipal elections, percentage of women in local councils (in towns with more than 3,500 inhabitants) grew from 25.7% to 47.5% </a:t>
            </a:r>
            <a:endParaRPr lang="en-US" sz="2000" dirty="0">
              <a:cs typeface="Calibri"/>
            </a:endParaRPr>
          </a:p>
        </p:txBody>
      </p:sp>
      <p:pic>
        <p:nvPicPr>
          <p:cNvPr id="4" name="Picture 4" descr="A group of people sitting at a table&#10;&#10;Description automatically generated">
            <a:extLst>
              <a:ext uri="{FF2B5EF4-FFF2-40B4-BE49-F238E27FC236}">
                <a16:creationId xmlns:a16="http://schemas.microsoft.com/office/drawing/2014/main" id="{AA2DEF62-F0BF-4F1D-8309-B59E9FAE6D99}"/>
              </a:ext>
            </a:extLst>
          </p:cNvPr>
          <p:cNvPicPr>
            <a:picLocks noChangeAspect="1"/>
          </p:cNvPicPr>
          <p:nvPr/>
        </p:nvPicPr>
        <p:blipFill rotWithShape="1">
          <a:blip r:embed="rId2"/>
          <a:srcRect l="15555" r="4642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E57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516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1801</Words>
  <Application>Microsoft Office PowerPoint</Application>
  <PresentationFormat>Grand écran</PresentationFormat>
  <Paragraphs>97</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Calibri Light</vt:lpstr>
      <vt:lpstr>office theme</vt:lpstr>
      <vt:lpstr>Gender equality and the parité debate.</vt:lpstr>
      <vt:lpstr>Women in French politics</vt:lpstr>
      <vt:lpstr>Parité campaign</vt:lpstr>
      <vt:lpstr>A brief history (1)</vt:lpstr>
      <vt:lpstr>A brief history (2)</vt:lpstr>
      <vt:lpstr>A brief history (3)</vt:lpstr>
      <vt:lpstr>A brief history (4)</vt:lpstr>
      <vt:lpstr>A brief history (5)</vt:lpstr>
      <vt:lpstr>A brief history (6)</vt:lpstr>
      <vt:lpstr>Why adopt such a radical position (to impose parity by law)? </vt:lpstr>
      <vt:lpstr>A threat to the Republic? </vt:lpstr>
      <vt:lpstr>A threat to the Republic? (2)</vt:lpstr>
      <vt:lpstr>A threat to the Republic? (3)</vt:lpstr>
      <vt:lpstr>A threat to the Republic? (4)</vt:lpstr>
      <vt:lpstr>A threat to the Republic? (5)</vt:lpstr>
      <vt:lpstr>Distinction between quotas and parity</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Edouard Morena</cp:lastModifiedBy>
  <cp:revision>807</cp:revision>
  <dcterms:created xsi:type="dcterms:W3CDTF">2020-10-22T18:13:26Z</dcterms:created>
  <dcterms:modified xsi:type="dcterms:W3CDTF">2023-11-06T15:54:01Z</dcterms:modified>
</cp:coreProperties>
</file>